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315" r:id="rId3"/>
    <p:sldId id="316" r:id="rId4"/>
    <p:sldId id="278" r:id="rId5"/>
    <p:sldId id="279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313" r:id="rId14"/>
    <p:sldId id="308" r:id="rId15"/>
    <p:sldId id="312" r:id="rId16"/>
    <p:sldId id="309" r:id="rId17"/>
    <p:sldId id="311" r:id="rId18"/>
    <p:sldId id="310" r:id="rId19"/>
    <p:sldId id="314" r:id="rId20"/>
    <p:sldId id="299" r:id="rId21"/>
    <p:sldId id="300" r:id="rId2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70472" autoAdjust="0"/>
  </p:normalViewPr>
  <p:slideViewPr>
    <p:cSldViewPr snapToGrid="0">
      <p:cViewPr varScale="1">
        <p:scale>
          <a:sx n="85" d="100"/>
          <a:sy n="85" d="100"/>
        </p:scale>
        <p:origin x="867" y="3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8FA4D5-A101-4828-BB76-77A7B75EA591}" type="datetimeFigureOut">
              <a:rPr lang="nl-NL" smtClean="0"/>
              <a:t>2-6-2025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62EC34-6271-4A28-B738-502E005AC7B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8005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38894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B1009-F3D3-63DD-4CEA-61657A2D1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1FB5726-3EDF-B02C-27DE-6766FD0801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5ED58FD-F615-3013-76B4-1160A879BC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Petra vier keer genoemd... 10 bonuspunten</a:t>
            </a:r>
            <a:br>
              <a:rPr lang="nl-NL" dirty="0"/>
            </a:br>
            <a:r>
              <a:rPr lang="nl-NL" dirty="0"/>
              <a:t>(Petra zelf heeft het niet genoemd)</a:t>
            </a:r>
          </a:p>
          <a:p>
            <a:r>
              <a:rPr lang="nl-NL" dirty="0"/>
              <a:t>Edwin: ‘+Petra! Goed voor de bonuspunten’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C9F645D-2994-E731-B516-A709A80D25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02699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040B4-831A-72FC-7E87-7D555BAF6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01CB7AF-C685-1C9B-F772-46C80FCE7E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6AC417D-54A8-FB6B-A6E9-E7D0A84CFD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Koen: </a:t>
            </a:r>
            <a:r>
              <a:rPr lang="nl-NL" dirty="0" err="1"/>
              <a:t>Rob’s</a:t>
            </a:r>
            <a:r>
              <a:rPr lang="nl-NL" dirty="0"/>
              <a:t> schoenen eerder met pensioen dan hijzelf!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CDEAFDD-E98C-7325-074F-D388759D5A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8135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018F7-3457-6EA1-0A13-DFE3838C4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B023865-7E94-A728-7B10-F3D9C0D0A0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E7F4817-0EB3-AEB7-CDBC-73DFF5A65F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Moniek: Nicolas wist toen nog wat ‘ie deed... ;-)</a:t>
            </a:r>
          </a:p>
          <a:p>
            <a:r>
              <a:rPr lang="nl-NL" dirty="0"/>
              <a:t>Remco Jan: Nicolas oefent alvast: ‘met z’n kop in de prullenbak’...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E70499C-46CA-217F-22F7-ACDD6303ED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17569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4E5C6-1091-1EB2-7D3E-16A835E16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2441AAF-E181-65DE-2CAD-965B5C844D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383286F-64FC-C8A5-95F4-FDACEE1D20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Take 5 was de bedoeling, maar donderdagavond was een deel van de kaarten zoek.</a:t>
            </a:r>
          </a:p>
          <a:p>
            <a:r>
              <a:rPr lang="nl-NL" dirty="0"/>
              <a:t>Wel de volgende dag teruggevonden!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5440F7B-E7FA-4407-2E05-16E372BF1C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80476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109CC-7386-B207-D516-469A76FAE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931530E-D8AC-4E15-9BB8-E0FDC4A829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EE08DD5-4F8F-7191-460F-5E0CF01FA1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Architect: The helixes of Vittorio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Bonadè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 Bottino.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Meerdere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 van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dit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soort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gebouwen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...</a:t>
            </a:r>
          </a:p>
          <a:p>
            <a:r>
              <a:rPr lang="nl-NL" dirty="0" err="1"/>
              <a:t>https</a:t>
            </a:r>
            <a:r>
              <a:rPr lang="nl-NL" dirty="0"/>
              <a:t>://</a:t>
            </a:r>
            <a:r>
              <a:rPr lang="nl-NL" dirty="0" err="1"/>
              <a:t>link.springer.com</a:t>
            </a:r>
            <a:r>
              <a:rPr lang="nl-NL" dirty="0"/>
              <a:t>/</a:t>
            </a:r>
            <a:r>
              <a:rPr lang="nl-NL" dirty="0" err="1"/>
              <a:t>article</a:t>
            </a:r>
            <a:r>
              <a:rPr lang="nl-NL" dirty="0"/>
              <a:t>/10.1007/</a:t>
            </a:r>
            <a:r>
              <a:rPr lang="nl-NL" dirty="0" err="1"/>
              <a:t>s00004</a:t>
            </a:r>
            <a:r>
              <a:rPr lang="nl-NL" dirty="0"/>
              <a:t>-015-0245-9</a:t>
            </a:r>
          </a:p>
          <a:p>
            <a:r>
              <a:rPr lang="nl-NL" dirty="0"/>
              <a:t>Helix: spiraal, schroeflijn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E022732-1892-F5CC-53E2-2ADDF07990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81916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5FDA6-3A73-D8D4-FC59-5EDB525D6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55AB6AC-1217-5C7D-5D3B-9CDD0CC896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920858E-F29A-F655-D720-F98E29FF96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Carla: was de </a:t>
            </a:r>
            <a:r>
              <a:rPr lang="nl-NL" dirty="0" err="1"/>
              <a:t>fotoshoot</a:t>
            </a:r>
            <a:r>
              <a:rPr lang="nl-NL" dirty="0"/>
              <a:t> vergeten. Ze antwoordde A!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94A11AC-FE3C-A111-59EC-99A9F0AC5B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14395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C41C9-EF0D-A7D1-2937-B938FE592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0ABC044-B0C7-A422-BEDB-913CA1A2FB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C4E8C9B-9F0B-67DB-66EE-DE1F3B3F98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Voor de bonus:</a:t>
            </a:r>
          </a:p>
          <a:p>
            <a:r>
              <a:rPr lang="nl-NL" dirty="0"/>
              <a:t>Piemel, </a:t>
            </a:r>
            <a:r>
              <a:rPr lang="nl-NL" dirty="0" err="1"/>
              <a:t>dickpick</a:t>
            </a:r>
            <a:r>
              <a:rPr lang="nl-NL" dirty="0"/>
              <a:t>, fallus, creatie, penis, </a:t>
            </a:r>
            <a:r>
              <a:rPr lang="nl-NL" dirty="0" err="1"/>
              <a:t>snowdick</a:t>
            </a:r>
            <a:r>
              <a:rPr lang="nl-NL" dirty="0"/>
              <a:t>, sneeuwpiemel, ‘mannelijk geslachtsdeel’ én ‘WB’</a:t>
            </a:r>
          </a:p>
          <a:p>
            <a:r>
              <a:rPr lang="nl-NL" dirty="0"/>
              <a:t>Dyllian drie keer genoemd...</a:t>
            </a:r>
          </a:p>
          <a:p>
            <a:r>
              <a:rPr lang="nl-NL" dirty="0"/>
              <a:t>Annemarie: als enige ‘WB’ én ‘Michel en Adelmar’</a:t>
            </a:r>
          </a:p>
          <a:p>
            <a:r>
              <a:rPr lang="nl-NL" dirty="0"/>
              <a:t>Adelmar: géén ejaculeren!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017BA2D-8D0E-6238-200E-0070D491DE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99546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4EAC75-757F-DE0C-4217-624573548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7C4C738-7570-7DCA-2F61-E3115AFA5B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A4548E7-7461-4637-61B4-9FCF24A621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Bijna allemaal correct:</a:t>
            </a:r>
          </a:p>
          <a:p>
            <a:r>
              <a:rPr lang="nl-NL" dirty="0"/>
              <a:t>Nicolas: A: </a:t>
            </a:r>
            <a:r>
              <a:rPr lang="nl-NL" dirty="0" err="1"/>
              <a:t>achteruitskiën</a:t>
            </a:r>
            <a:endParaRPr lang="nl-NL" dirty="0"/>
          </a:p>
          <a:p>
            <a:r>
              <a:rPr lang="nl-NL" dirty="0"/>
              <a:t>Carla: C: worldcup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D562483-C070-5291-D4EC-E3D3FD9044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89927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94C18-FC47-EA27-96DE-927F663FB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2690F99-0988-B7D1-C718-8654844763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46BC839-9B23-FD4B-6C9C-3FAD586E91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Edwin: Heel verhaal over kunstproject ‘Art in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Forest</a:t>
            </a:r>
            <a:r>
              <a:rPr lang="nl-NL" dirty="0"/>
              <a:t>’ in </a:t>
            </a:r>
            <a:r>
              <a:rPr lang="nl-NL" dirty="0" err="1"/>
              <a:t>Souze</a:t>
            </a:r>
            <a:r>
              <a:rPr lang="nl-NL" dirty="0"/>
              <a:t> </a:t>
            </a:r>
            <a:r>
              <a:rPr lang="nl-NL" dirty="0" err="1"/>
              <a:t>d’Oulx</a:t>
            </a:r>
            <a:r>
              <a:rPr lang="nl-NL" dirty="0"/>
              <a:t>, maar nee, da’s niet goed...</a:t>
            </a:r>
          </a:p>
          <a:p>
            <a:r>
              <a:rPr lang="nl-NL" dirty="0"/>
              <a:t>Michel: A, bij de baby?</a:t>
            </a:r>
          </a:p>
          <a:p>
            <a:r>
              <a:rPr lang="nl-NL" dirty="0"/>
              <a:t>Remco Jan: bij restaurant voor plaspauze groepje slimme dames? Goedgekeurd, maar leg uit!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7985AB0-3604-A1F7-A453-42A57BD8D9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06677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Beste wel close finish!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680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Alle vragen beantwoord: mijn overredingskracht bij Adelmar...</a:t>
            </a:r>
          </a:p>
          <a:p>
            <a:r>
              <a:rPr lang="nl-NL" dirty="0"/>
              <a:t>Bijna allemaal goed: Hotel vanaf onder </a:t>
            </a:r>
            <a:r>
              <a:rPr lang="nl-NL"/>
              <a:t>(Michel)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00541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0412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0006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0199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9A120-517A-9EAC-CB2D-4092F1A03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0D49D45-7DF1-02B5-DE14-161E556717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4DB6DC2-DC7D-42BD-8CA4-37C060BB80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Ook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voor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 de bonus:</a:t>
            </a:r>
          </a:p>
          <a:p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Uitgebreide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 info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uit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 Wikipedia...</a:t>
            </a:r>
            <a:b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</a:b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In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opdracht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 van Giovanni Agnelli (advocaat), Agnelli = FIAT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Architect: Vittorio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Bonadè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 Bottino</a:t>
            </a:r>
          </a:p>
          <a:p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Zie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ook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vraag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 12 (helix)</a:t>
            </a:r>
          </a:p>
          <a:p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Uitgebreid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verhaal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: Edwin en Adelmar (Wikipedia?)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4146F75-4E8B-3320-DC2A-01C2AE0707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45197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08745-D382-F41F-4288-52753186F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C353174-3E37-E66B-8861-97395337EE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D7128C2-6945-6A46-306D-AEB3BD2D2C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DD21507-04B4-2527-802F-5C0A371A86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67549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DE05A2-C052-B5CF-7E48-81FCDDDA6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AA46050-058E-C9CA-5FD4-381870176C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48E1007-0EC5-B4F9-6C15-E0E21C0C9F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Edwin: Marlijn woont in Zoetermeer...?</a:t>
            </a:r>
          </a:p>
          <a:p>
            <a:r>
              <a:rPr lang="nl-NL" dirty="0"/>
              <a:t>Inge: Marlijn woont in Gemert...?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33B1A7-8F19-430A-5481-C762994113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7589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EAB1B-46F7-66ED-59F8-B407CD586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D877B6B-B828-8E44-76C4-B458C116EA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0990AE4-2B04-D1E5-FA2F-913729E86C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Er staan 26 personen op de groepsfoto</a:t>
            </a:r>
          </a:p>
          <a:p>
            <a:r>
              <a:rPr lang="nl-NL" dirty="0"/>
              <a:t>Louis ontbreekt, die had ‘te veel last’ (Koen)... waarvan?</a:t>
            </a:r>
          </a:p>
          <a:p>
            <a:r>
              <a:rPr lang="nl-NL" dirty="0"/>
              <a:t>Antwoord Edwin: Louis, maar ook Harold, Rob en Nicolas...?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DF3BBEB-00B4-2562-78C1-2397C57600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6532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B2EDE-8DC0-BE56-FA89-3FB99194D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1ACDD4B-401B-9480-B030-C204FA0A45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2CB24B7-18E5-F9FE-E1E2-9D4B66E82C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82ED7B0-B00D-1983-7204-9CD81C62B4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2EC34-6271-4A28-B738-502E005AC7B7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1803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7AA454-E1BA-FAF7-AA60-8BF1574746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500032A-17FE-531C-F028-AF415EB7C6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B47AD36-60A0-4047-B97C-1DC10380D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8294-9DAE-499A-8758-704ECFFF3FC5}" type="datetimeFigureOut">
              <a:rPr lang="nl-NL" smtClean="0"/>
              <a:t>2-6-2025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E3366B1-42CF-3008-1128-CE611CA55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E8B067A-B276-9846-C3C4-B66183232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434A1-762F-49AC-B275-B88299288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7484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B8FAD9-2250-BC06-CEFD-F4A61F953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422CEB8-0D2C-1970-A94F-AA9E19FD08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E041756-0C04-5B77-1FAC-6D4190F3B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8294-9DAE-499A-8758-704ECFFF3FC5}" type="datetimeFigureOut">
              <a:rPr lang="nl-NL" smtClean="0"/>
              <a:t>2-6-2025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3099A9F-3EAD-EA1E-BB8F-37B994354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6E3F255-9810-984D-4587-069301C8F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434A1-762F-49AC-B275-B88299288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9886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C76F98E5-A377-6922-725D-F315A29276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705588F-AA2B-6449-2A3B-F21F235D38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48DF44E-A3FB-77A6-7021-E1E51DE83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8294-9DAE-499A-8758-704ECFFF3FC5}" type="datetimeFigureOut">
              <a:rPr lang="nl-NL" smtClean="0"/>
              <a:t>2-6-2025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245F482-F6F0-D21D-D19A-1EE8DDDB9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73ADCC7-809B-DD00-82FF-8F3E4FC3A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434A1-762F-49AC-B275-B88299288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6342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F10BDF-D4C1-7695-CCE5-4EBDB9FBA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8674358-F412-19EF-7981-8C00890B63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1B36FEA-64C6-29F0-3776-FC3EC1AD7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8294-9DAE-499A-8758-704ECFFF3FC5}" type="datetimeFigureOut">
              <a:rPr lang="nl-NL" smtClean="0"/>
              <a:t>2-6-2025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A57DF41-1D9F-DE2E-DAEE-31752DC3F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D550446-02E0-DC2A-FF8D-055F80119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434A1-762F-49AC-B275-B88299288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6496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59DB34-2A87-0A5C-BE55-DD3FB9E18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20134ED-9E0E-5188-53A0-C365395B33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1DB573D-73A2-A7CA-297F-CE1919B71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8294-9DAE-499A-8758-704ECFFF3FC5}" type="datetimeFigureOut">
              <a:rPr lang="nl-NL" smtClean="0"/>
              <a:t>2-6-2025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32C9D45-895C-3B42-69CA-31F5D64A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5E2DF38-E4B0-2264-608B-34EC4591F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434A1-762F-49AC-B275-B88299288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208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FD089A-0C20-E65A-9D76-670EB8139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E5A0899-187C-CE57-A476-22A7AAC23B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66E2974-0874-02F3-CC07-B743077490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F229C16-5BD9-475A-F9CC-936A1AEAE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8294-9DAE-499A-8758-704ECFFF3FC5}" type="datetimeFigureOut">
              <a:rPr lang="nl-NL" smtClean="0"/>
              <a:t>2-6-2025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ED11BB6-CABC-149B-F78F-1147F5875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4C24C56-9F2E-6CC9-AB31-AB9DBB732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434A1-762F-49AC-B275-B88299288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3508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98081F-00C3-54F4-C7D4-CDC6D0F12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84A0C39-9108-8857-542F-88A907FD56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52E1FA2-93B9-BE2A-9727-6F57A83973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8FDDEC1-DCA0-4C6C-B0E2-E1505B5BDC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D0B4FDF-C5F3-4506-A81B-6F0D2ACFE2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AF81FFE-F356-983B-40CC-41592E6BA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8294-9DAE-499A-8758-704ECFFF3FC5}" type="datetimeFigureOut">
              <a:rPr lang="nl-NL" smtClean="0"/>
              <a:t>2-6-2025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EC5F1725-257D-37E2-B723-A7834B479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C9439B6-8EBD-6ED6-E410-F6E565001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434A1-762F-49AC-B275-B88299288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9986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8A6421-040F-AE5F-AE7C-B11BDDA4D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95EE80C-81D8-0FA9-9726-5F4A5C3AB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8294-9DAE-499A-8758-704ECFFF3FC5}" type="datetimeFigureOut">
              <a:rPr lang="nl-NL" smtClean="0"/>
              <a:t>2-6-2025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E53166D-0165-1D7F-7E77-7220CE21D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5718ADB-E3BE-845F-E14A-3AB87401C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434A1-762F-49AC-B275-B88299288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6869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2FC6CB6-0055-6531-D4B2-3326DC1DD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8294-9DAE-499A-8758-704ECFFF3FC5}" type="datetimeFigureOut">
              <a:rPr lang="nl-NL" smtClean="0"/>
              <a:t>2-6-2025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FD7A8CF-B376-A72F-1BA0-9938A3BFC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69FBB5F-4480-B691-4093-4F93E059B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434A1-762F-49AC-B275-B88299288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310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9C568B-A0AA-EDF8-445E-460AD4A77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8F09C3-1F85-630D-56EF-05F5EF407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E0A3877-7689-32A5-B084-C0118507B0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6BAAB04-503D-BF16-7B2D-DD042B5BA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8294-9DAE-499A-8758-704ECFFF3FC5}" type="datetimeFigureOut">
              <a:rPr lang="nl-NL" smtClean="0"/>
              <a:t>2-6-2025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2A6573D-E4AE-924C-69AC-1A668C72A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9B22DAB-C645-5D7B-43DA-F7B418139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434A1-762F-49AC-B275-B88299288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3396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6323F9-427A-29B3-ABAB-067F617FA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F70D9CB-19DD-B11D-C2A7-D3D2FF943D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3CE9C41-BCC8-1E14-02ED-D148A16498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6FD4164-F493-FF8A-02A0-9E8A07061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8294-9DAE-499A-8758-704ECFFF3FC5}" type="datetimeFigureOut">
              <a:rPr lang="nl-NL" smtClean="0"/>
              <a:t>2-6-2025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BBF4083-FE8D-2F16-A694-2802DD6C8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DCC6F69-68F4-BFD6-630A-FEA8408C6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434A1-762F-49AC-B275-B88299288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4288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A0EF6F6-3B62-EB3F-8CC7-E8D5B9B70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B3B222D-E317-F363-E2F8-E91B593B4A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FD33416-FB4A-10E4-F0DA-60DDBB61B0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dirty="0"/>
              <a:t>11 juni 2023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33BDAA5-17A0-191A-8AED-ECED93CABE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dirty="0" err="1"/>
              <a:t>WinterBlendQuiz</a:t>
            </a:r>
            <a:r>
              <a:rPr lang="nl-NL" dirty="0"/>
              <a:t> 2023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162729A-0193-2847-A3E3-2FA2108FD0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434A1-762F-49AC-B275-B8829928812C}" type="slidenum">
              <a:rPr lang="nl-NL" smtClean="0"/>
              <a:t>‹nr.›</a:t>
            </a:fld>
            <a:endParaRPr lang="nl-NL"/>
          </a:p>
        </p:txBody>
      </p:sp>
      <p:pic>
        <p:nvPicPr>
          <p:cNvPr id="10" name="Afbeelding 9" descr="Afbeelding met tekst, Lettertype, Elektrisch blauw, Graphics&#10;&#10;Automatisch gegenereerde beschrijving">
            <a:extLst>
              <a:ext uri="{FF2B5EF4-FFF2-40B4-BE49-F238E27FC236}">
                <a16:creationId xmlns:a16="http://schemas.microsoft.com/office/drawing/2014/main" id="{04FC064C-E6EE-A9A4-6097-B03188A1DD6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062" y="82359"/>
            <a:ext cx="3244596" cy="524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813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0.JPE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8979C2-0B8E-5DF2-B7ED-4676C606B1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9600" dirty="0" err="1"/>
              <a:t>WinterBlendQuiz</a:t>
            </a:r>
            <a:endParaRPr lang="nl-NL" sz="9600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9A0F627-6DF8-2A65-1BA3-66B6988DA2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err="1"/>
              <a:t>Sauze</a:t>
            </a:r>
            <a:r>
              <a:rPr lang="nl-NL" dirty="0"/>
              <a:t> </a:t>
            </a:r>
            <a:r>
              <a:rPr lang="nl-NL" dirty="0" err="1"/>
              <a:t>d’Oulx</a:t>
            </a:r>
            <a:r>
              <a:rPr lang="nl-NL" dirty="0"/>
              <a:t> 2025</a:t>
            </a:r>
          </a:p>
          <a:p>
            <a:r>
              <a:rPr lang="nl-NL" dirty="0"/>
              <a:t>16 meerkeuzevragen</a:t>
            </a:r>
          </a:p>
        </p:txBody>
      </p:sp>
    </p:spTree>
    <p:extLst>
      <p:ext uri="{BB962C8B-B14F-4D97-AF65-F5344CB8AC3E}">
        <p14:creationId xmlns:p14="http://schemas.microsoft.com/office/powerpoint/2010/main" val="790760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D29371-4FE1-CD5F-A9CC-066708F53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193B08-3169-F66E-EC5D-592417D10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7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5BDF480-ED2A-5288-AEF5-098E83A92D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Er wordt nogal wat uit de lift verloren...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Wie heeft iets laten vallen uit de lift en</a:t>
            </a:r>
            <a:br>
              <a:rPr lang="nl-NL" dirty="0"/>
            </a:br>
            <a:r>
              <a:rPr lang="nl-NL" dirty="0"/>
              <a:t>zoekt waarnaar op de foto?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A. Han-handschoenen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B. Koen-mobiel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C. Harold-skistok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D. Harold-handschoen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nl-NL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nl-NL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D: Harold heeft een handschoen verloren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C3FDEF51-13F0-9248-3478-E0F2F9FF9E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6324" y="2849563"/>
            <a:ext cx="2914649" cy="364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Handschoen Harold uit de lift laten vallen">
            <a:hlinkClick r:id="" action="ppaction://media"/>
            <a:extLst>
              <a:ext uri="{FF2B5EF4-FFF2-40B4-BE49-F238E27FC236}">
                <a16:creationId xmlns:a16="http://schemas.microsoft.com/office/drawing/2014/main" id="{129AFAB3-BF4A-455C-4410-0760D6DDC1E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4963" b="24281"/>
          <a:stretch/>
        </p:blipFill>
        <p:spPr>
          <a:xfrm>
            <a:off x="8696324" y="2849563"/>
            <a:ext cx="2914649" cy="3643313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CE75A7D-F58B-E5DE-4755-2A820ED927D3}"/>
              </a:ext>
            </a:extLst>
          </p:cNvPr>
          <p:cNvSpPr txBox="1"/>
          <p:nvPr/>
        </p:nvSpPr>
        <p:spPr>
          <a:xfrm>
            <a:off x="9063605" y="5615713"/>
            <a:ext cx="13290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</a:rPr>
              <a:t>Harold</a:t>
            </a:r>
          </a:p>
        </p:txBody>
      </p:sp>
    </p:spTree>
    <p:extLst>
      <p:ext uri="{BB962C8B-B14F-4D97-AF65-F5344CB8AC3E}">
        <p14:creationId xmlns:p14="http://schemas.microsoft.com/office/powerpoint/2010/main" val="4231482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0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9B71B-DAF1-B8BC-F6DB-00F3A1AE8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5C875B-439D-053D-50DE-7C8201209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8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1062E44-D2CC-39A7-A573-21A9DFF85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Skiën en snowboarden doe je veilig, dus mét een helm.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Wie willen daar in gebied Via </a:t>
            </a:r>
            <a:r>
              <a:rPr lang="nl-NL" dirty="0" err="1"/>
              <a:t>Lattea</a:t>
            </a:r>
            <a:r>
              <a:rPr lang="nl-NL" dirty="0"/>
              <a:t> niks van weten,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wie gaan zónder helm op de piste?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A. Han en Mike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B. Jut en Jul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C. Remco en Harold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nl-NL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Natuurlijk! C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Maar ook: Petra!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D60338F1-967B-C1C5-237A-CF09C36F6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8720" y="2787651"/>
            <a:ext cx="2964179" cy="370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Afbeelding met persoon, buitenshuis, sneeuw, hemel&#10;&#10;Door AI gegenereerde inhoud is mogelijk onjuist.">
            <a:extLst>
              <a:ext uri="{FF2B5EF4-FFF2-40B4-BE49-F238E27FC236}">
                <a16:creationId xmlns:a16="http://schemas.microsoft.com/office/drawing/2014/main" id="{C28E2FEB-79A9-2E54-C5DF-B515288744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73" t="5324"/>
          <a:stretch/>
        </p:blipFill>
        <p:spPr>
          <a:xfrm>
            <a:off x="7145079" y="2787651"/>
            <a:ext cx="4627820" cy="3707869"/>
          </a:xfrm>
          <a:prstGeom prst="rect">
            <a:avLst/>
          </a:prstGeom>
        </p:spPr>
      </p:pic>
      <p:pic>
        <p:nvPicPr>
          <p:cNvPr id="6" name="Afbeelding 5" descr="Afbeelding met buitenshuis, persoon, sneeuw, hemel&#10;&#10;Door AI gegenereerde inhoud is mogelijk onjuist.">
            <a:extLst>
              <a:ext uri="{FF2B5EF4-FFF2-40B4-BE49-F238E27FC236}">
                <a16:creationId xmlns:a16="http://schemas.microsoft.com/office/drawing/2014/main" id="{D17EB55D-283B-6F3D-6CE9-30B32C5CE4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2" r="2064"/>
          <a:stretch/>
        </p:blipFill>
        <p:spPr>
          <a:xfrm flipH="1">
            <a:off x="7145080" y="2785006"/>
            <a:ext cx="4627820" cy="370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134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C7F30-421E-4685-5D15-72387343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72F977-CDBE-5901-2FF8-BCDC9F510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9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6D64866-578E-0A1B-AF14-A2EB2E20BD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Woensdagmiddag was de sensationele Après-Ski in </a:t>
            </a:r>
            <a:r>
              <a:rPr lang="nl-NL" dirty="0" err="1"/>
              <a:t>Sestriere</a:t>
            </a:r>
            <a:r>
              <a:rPr lang="nl-NL" dirty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Wie heeft zo hard gedanst dat zijn/haar skischoenen in tweeën barstten? Links én rechts?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A. Dyllian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B. Moniek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C. Emile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D. Rob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nl-NL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D!</a:t>
            </a:r>
          </a:p>
        </p:txBody>
      </p:sp>
      <p:pic>
        <p:nvPicPr>
          <p:cNvPr id="5" name="Afbeelding 4" descr="Afbeelding met persoon, kleding, buitenshuis, schoeisel&#10;&#10;Door AI gegenereerde inhoud is mogelijk onjuist.">
            <a:extLst>
              <a:ext uri="{FF2B5EF4-FFF2-40B4-BE49-F238E27FC236}">
                <a16:creationId xmlns:a16="http://schemas.microsoft.com/office/drawing/2014/main" id="{335E3856-9535-052C-9AC5-D2826830BD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7" t="9308" r="18720" b="49625"/>
          <a:stretch/>
        </p:blipFill>
        <p:spPr>
          <a:xfrm>
            <a:off x="9025440" y="3038475"/>
            <a:ext cx="2766510" cy="3454400"/>
          </a:xfrm>
          <a:prstGeom prst="rect">
            <a:avLst/>
          </a:prstGeom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2101AD13-97B0-6CEE-7A17-95874E73F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8430" y="3038475"/>
            <a:ext cx="2763520" cy="345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257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9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A012D-F719-742F-E39B-065BE0933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F59603-F98B-5CE8-B341-CC4ED19DA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10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4D8401B-064B-767C-CE52-A2382BAE80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Beeldvraag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Wie zijn deze twee malloten tijdens de Après-Ski in </a:t>
            </a:r>
            <a:r>
              <a:rPr lang="nl-NL" dirty="0" err="1"/>
              <a:t>Sestriere</a:t>
            </a:r>
            <a:r>
              <a:rPr lang="nl-NL" dirty="0"/>
              <a:t>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A. Michel en Adelmar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B. Rob en Nicholas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C. Michel en Rob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D. Dyllian en Nicholas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Extra bonuspunten: wie is wie?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nl-NL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C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B0D66148-A70A-5D55-9962-A9A610C466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6990" y="2924175"/>
            <a:ext cx="2854960" cy="356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ob en Nicholas apres-ski">
            <a:hlinkClick r:id="" action="ppaction://media"/>
            <a:extLst>
              <a:ext uri="{FF2B5EF4-FFF2-40B4-BE49-F238E27FC236}">
                <a16:creationId xmlns:a16="http://schemas.microsoft.com/office/drawing/2014/main" id="{A5B524C7-608B-582F-A512-4C77301AB0A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7891" b="1815"/>
          <a:stretch/>
        </p:blipFill>
        <p:spPr>
          <a:xfrm>
            <a:off x="8936990" y="2924175"/>
            <a:ext cx="2854960" cy="356870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B499F747-1FAE-C036-05BF-3F38E3A9C8B1}"/>
              </a:ext>
            </a:extLst>
          </p:cNvPr>
          <p:cNvSpPr txBox="1"/>
          <p:nvPr/>
        </p:nvSpPr>
        <p:spPr>
          <a:xfrm>
            <a:off x="9090936" y="6019511"/>
            <a:ext cx="8490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</a:rPr>
              <a:t>Rob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C4309A74-A161-B662-41BA-FF979BAB8006}"/>
              </a:ext>
            </a:extLst>
          </p:cNvPr>
          <p:cNvSpPr txBox="1"/>
          <p:nvPr/>
        </p:nvSpPr>
        <p:spPr>
          <a:xfrm>
            <a:off x="10253384" y="6019512"/>
            <a:ext cx="14137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</a:rPr>
              <a:t>Nicolas</a:t>
            </a:r>
          </a:p>
        </p:txBody>
      </p:sp>
    </p:spTree>
    <p:extLst>
      <p:ext uri="{BB962C8B-B14F-4D97-AF65-F5344CB8AC3E}">
        <p14:creationId xmlns:p14="http://schemas.microsoft.com/office/powerpoint/2010/main" val="2324813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0E482-3533-5463-7342-63259950B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878109-0E07-1B57-C828-74FE90E82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11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7F584FA-52C4-D0B8-91D2-2535D67A9C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0000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dirty="0"/>
              <a:t>Donderdagavond was spelletjesavond.</a:t>
            </a:r>
          </a:p>
          <a:p>
            <a:pPr marL="0" indent="0">
              <a:buNone/>
            </a:pPr>
            <a:r>
              <a:rPr lang="nl-NL" dirty="0"/>
              <a:t>Welke spelletjes werden er gespeeld (meerdere antwoorden mogelijk)?</a:t>
            </a:r>
          </a:p>
          <a:p>
            <a:pPr marL="0" indent="0">
              <a:buNone/>
            </a:pPr>
            <a:r>
              <a:rPr lang="nl-NL" dirty="0"/>
              <a:t>A. Patchwork</a:t>
            </a:r>
          </a:p>
          <a:p>
            <a:pPr marL="0" indent="0">
              <a:buNone/>
            </a:pPr>
            <a:r>
              <a:rPr lang="nl-NL" dirty="0"/>
              <a:t>B. Supervijf</a:t>
            </a:r>
          </a:p>
          <a:p>
            <a:pPr marL="0" indent="0">
              <a:buNone/>
            </a:pPr>
            <a:r>
              <a:rPr lang="nl-NL" dirty="0"/>
              <a:t>C. Klaverjassen</a:t>
            </a:r>
          </a:p>
          <a:p>
            <a:pPr marL="0" indent="0">
              <a:buNone/>
            </a:pPr>
            <a:r>
              <a:rPr lang="nl-NL" dirty="0"/>
              <a:t>D. Rikken</a:t>
            </a:r>
          </a:p>
          <a:p>
            <a:pPr marL="0" indent="0">
              <a:buNone/>
            </a:pPr>
            <a:r>
              <a:rPr lang="nl-NL" dirty="0"/>
              <a:t>E. </a:t>
            </a:r>
            <a:r>
              <a:rPr lang="nl-NL" dirty="0" err="1"/>
              <a:t>Hipster</a:t>
            </a:r>
            <a:endParaRPr lang="nl-NL" dirty="0"/>
          </a:p>
          <a:p>
            <a:pPr marL="0" indent="0">
              <a:buNone/>
            </a:pPr>
            <a:r>
              <a:rPr lang="nl-NL" dirty="0"/>
              <a:t>F. </a:t>
            </a:r>
            <a:r>
              <a:rPr lang="nl-NL" dirty="0" err="1"/>
              <a:t>Hitster</a:t>
            </a:r>
            <a:endParaRPr lang="nl-NL" dirty="0"/>
          </a:p>
          <a:p>
            <a:pPr marL="0" indent="0">
              <a:buNone/>
            </a:pPr>
            <a:r>
              <a:rPr lang="nl-NL" dirty="0"/>
              <a:t>G. Take 5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A, D, F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55148240-A9D9-98CA-ABC3-58CE442A8E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649" y="2956719"/>
            <a:ext cx="2828925" cy="3536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Afbeelding met tekst, doos&#10;&#10;Door AI gegenereerde inhoud is mogelijk onjuist.">
            <a:extLst>
              <a:ext uri="{FF2B5EF4-FFF2-40B4-BE49-F238E27FC236}">
                <a16:creationId xmlns:a16="http://schemas.microsoft.com/office/drawing/2014/main" id="{757AB1C6-1E3F-56EE-F864-02812C460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341" y="2869407"/>
            <a:ext cx="2324100" cy="2446421"/>
          </a:xfrm>
          <a:prstGeom prst="rect">
            <a:avLst/>
          </a:prstGeom>
        </p:spPr>
      </p:pic>
      <p:pic>
        <p:nvPicPr>
          <p:cNvPr id="9" name="Afbeelding 8" descr="Afbeelding met elektronica, tekst, luidspreker, Klankkast&#10;&#10;Door AI gegenereerde inhoud is mogelijk onjuist.">
            <a:extLst>
              <a:ext uri="{FF2B5EF4-FFF2-40B4-BE49-F238E27FC236}">
                <a16:creationId xmlns:a16="http://schemas.microsoft.com/office/drawing/2014/main" id="{BEDCFCCA-2D6A-3AE0-3A1B-803A32E464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019" y="2821782"/>
            <a:ext cx="1955800" cy="3048000"/>
          </a:xfrm>
          <a:prstGeom prst="rect">
            <a:avLst/>
          </a:prstGeom>
        </p:spPr>
      </p:pic>
      <p:pic>
        <p:nvPicPr>
          <p:cNvPr id="7" name="Afbeelding 6" descr="Afbeelding met tekst, Kaartspel&#10;&#10;Door AI gegenereerde inhoud is mogelijk onjuist.">
            <a:extLst>
              <a:ext uri="{FF2B5EF4-FFF2-40B4-BE49-F238E27FC236}">
                <a16:creationId xmlns:a16="http://schemas.microsoft.com/office/drawing/2014/main" id="{67716E4A-F484-3299-3850-4520DD01E2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593" y="4955425"/>
            <a:ext cx="2399176" cy="1413863"/>
          </a:xfrm>
          <a:prstGeom prst="rect">
            <a:avLst/>
          </a:prstGeom>
        </p:spPr>
      </p:pic>
      <p:pic>
        <p:nvPicPr>
          <p:cNvPr id="11" name="Afbeelding 10" descr="Afbeelding met tekst, tekenfilm, doos&#10;&#10;Door AI gegenereerde inhoud is mogelijk onjuist.">
            <a:extLst>
              <a:ext uri="{FF2B5EF4-FFF2-40B4-BE49-F238E27FC236}">
                <a16:creationId xmlns:a16="http://schemas.microsoft.com/office/drawing/2014/main" id="{EF8C4F9B-8579-D005-28B5-0B34206648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340" y="4001294"/>
            <a:ext cx="1955800" cy="2560320"/>
          </a:xfrm>
          <a:prstGeom prst="rect">
            <a:avLst/>
          </a:prstGeom>
        </p:spPr>
      </p:pic>
      <p:sp>
        <p:nvSpPr>
          <p:cNvPr id="12" name="Vermenigvuldigingsteken 11">
            <a:extLst>
              <a:ext uri="{FF2B5EF4-FFF2-40B4-BE49-F238E27FC236}">
                <a16:creationId xmlns:a16="http://schemas.microsoft.com/office/drawing/2014/main" id="{DDCE39D4-5C3F-FF54-5F47-3BC2023B5E38}"/>
              </a:ext>
            </a:extLst>
          </p:cNvPr>
          <p:cNvSpPr/>
          <p:nvPr/>
        </p:nvSpPr>
        <p:spPr>
          <a:xfrm>
            <a:off x="3429889" y="4379231"/>
            <a:ext cx="2546912" cy="2446420"/>
          </a:xfrm>
          <a:prstGeom prst="mathMultiply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C97DA50D-0353-94B3-F714-B624C6A4BBC0}"/>
              </a:ext>
            </a:extLst>
          </p:cNvPr>
          <p:cNvSpPr txBox="1"/>
          <p:nvPr/>
        </p:nvSpPr>
        <p:spPr>
          <a:xfrm>
            <a:off x="7892425" y="5661640"/>
            <a:ext cx="1763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b="1" dirty="0"/>
              <a:t>Rikken</a:t>
            </a:r>
          </a:p>
        </p:txBody>
      </p:sp>
    </p:spTree>
    <p:extLst>
      <p:ext uri="{BB962C8B-B14F-4D97-AF65-F5344CB8AC3E}">
        <p14:creationId xmlns:p14="http://schemas.microsoft.com/office/powerpoint/2010/main" val="412542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AC1F9-B3B1-C5E9-EEF6-66AB70F69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85DB31-3D3B-9812-859F-48A931F19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12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142E606-6230-DB65-B6D3-484834C629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nl-NL" dirty="0"/>
              <a:t>Beeldvraag</a:t>
            </a:r>
          </a:p>
          <a:p>
            <a:pPr marL="0" indent="0">
              <a:buNone/>
            </a:pPr>
            <a:r>
              <a:rPr lang="nl-NL" dirty="0"/>
              <a:t>Wat zien we hier?</a:t>
            </a:r>
          </a:p>
          <a:p>
            <a:pPr marL="0" indent="0">
              <a:buNone/>
            </a:pPr>
            <a:r>
              <a:rPr lang="nl-NL" dirty="0"/>
              <a:t>A. Een delirium</a:t>
            </a:r>
          </a:p>
          <a:p>
            <a:pPr marL="0" indent="0">
              <a:buNone/>
            </a:pPr>
            <a:r>
              <a:rPr lang="nl-NL" dirty="0"/>
              <a:t>B. De oneindigheid</a:t>
            </a:r>
          </a:p>
          <a:p>
            <a:pPr marL="0" indent="0">
              <a:buNone/>
            </a:pPr>
            <a:r>
              <a:rPr lang="nl-NL" dirty="0"/>
              <a:t>C. Het hotel van onder naar boven</a:t>
            </a:r>
          </a:p>
          <a:p>
            <a:pPr marL="0" indent="0">
              <a:buNone/>
            </a:pPr>
            <a:r>
              <a:rPr lang="nl-NL" dirty="0"/>
              <a:t>D. Het hotel van boven naar onder</a:t>
            </a:r>
          </a:p>
          <a:p>
            <a:pPr marL="0" indent="0">
              <a:buNone/>
            </a:pPr>
            <a:r>
              <a:rPr lang="nl-NL" dirty="0"/>
              <a:t>Bonuspunten voor de naam van de</a:t>
            </a:r>
          </a:p>
          <a:p>
            <a:pPr marL="0" indent="0">
              <a:buNone/>
            </a:pPr>
            <a:r>
              <a:rPr lang="nl-NL" dirty="0"/>
              <a:t>fotograaf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C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FB63013E-CB3A-6A53-0771-12D2D4695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2955" y="2244725"/>
            <a:ext cx="3398520" cy="424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he Helixes of Vittorio Bonadè Bottino: Symbolism, Geometry and  Architectural Types | Nexus Network Journal">
            <a:extLst>
              <a:ext uri="{FF2B5EF4-FFF2-40B4-BE49-F238E27FC236}">
                <a16:creationId xmlns:a16="http://schemas.microsoft.com/office/drawing/2014/main" id="{E821E1FD-7F96-2960-544E-0BAA110B13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02"/>
          <a:stretch/>
        </p:blipFill>
        <p:spPr bwMode="auto">
          <a:xfrm>
            <a:off x="6534150" y="2244725"/>
            <a:ext cx="5267325" cy="424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785AADD4-B926-C2A5-4919-0104E566FC4F}"/>
              </a:ext>
            </a:extLst>
          </p:cNvPr>
          <p:cNvSpPr txBox="1"/>
          <p:nvPr/>
        </p:nvSpPr>
        <p:spPr>
          <a:xfrm>
            <a:off x="8650054" y="5884575"/>
            <a:ext cx="29043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</a:rPr>
              <a:t>Foto van Michel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91A75A7C-CCAA-C97F-629C-491EE3F2FA05}"/>
              </a:ext>
            </a:extLst>
          </p:cNvPr>
          <p:cNvSpPr txBox="1"/>
          <p:nvPr/>
        </p:nvSpPr>
        <p:spPr>
          <a:xfrm>
            <a:off x="4952029" y="6311900"/>
            <a:ext cx="69018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De </a:t>
            </a:r>
            <a:r>
              <a:rPr lang="en-US" sz="3200" b="1" dirty="0" err="1"/>
              <a:t>helixen</a:t>
            </a:r>
            <a:r>
              <a:rPr lang="en-US" sz="3200" b="1" dirty="0"/>
              <a:t> van Vittorio </a:t>
            </a:r>
            <a:r>
              <a:rPr lang="en-US" sz="3200" b="1" dirty="0" err="1"/>
              <a:t>Bonadè</a:t>
            </a:r>
            <a:r>
              <a:rPr lang="en-US" sz="3200" b="1" dirty="0"/>
              <a:t> Bottino</a:t>
            </a:r>
          </a:p>
        </p:txBody>
      </p:sp>
    </p:spTree>
    <p:extLst>
      <p:ext uri="{BB962C8B-B14F-4D97-AF65-F5344CB8AC3E}">
        <p14:creationId xmlns:p14="http://schemas.microsoft.com/office/powerpoint/2010/main" val="1458711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20587-9AD9-5658-77E6-6C5B05877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DF6896-8BA9-A2D7-C80D-C189404CA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13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999CF7-4F77-136F-AAAD-3BABC2194B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nl-NL" dirty="0"/>
              <a:t>Beeldvraag</a:t>
            </a:r>
          </a:p>
          <a:p>
            <a:pPr marL="0" indent="0">
              <a:buNone/>
            </a:pPr>
            <a:r>
              <a:rPr lang="nl-NL" dirty="0"/>
              <a:t>Wat gebeurt hier?</a:t>
            </a:r>
          </a:p>
          <a:p>
            <a:pPr marL="0" indent="0">
              <a:buNone/>
            </a:pPr>
            <a:r>
              <a:rPr lang="nl-NL" dirty="0"/>
              <a:t>A. Carla moet opstaan: we gaan!</a:t>
            </a:r>
          </a:p>
          <a:p>
            <a:pPr marL="0" indent="0">
              <a:buNone/>
            </a:pPr>
            <a:r>
              <a:rPr lang="nl-NL" dirty="0"/>
              <a:t>B. </a:t>
            </a:r>
            <a:r>
              <a:rPr lang="nl-NL" dirty="0" err="1"/>
              <a:t>Stiekum</a:t>
            </a:r>
            <a:r>
              <a:rPr lang="nl-NL" dirty="0"/>
              <a:t> een foto van Carla</a:t>
            </a:r>
          </a:p>
          <a:p>
            <a:pPr marL="0" indent="0">
              <a:buNone/>
            </a:pPr>
            <a:r>
              <a:rPr lang="nl-NL" dirty="0"/>
              <a:t>C. </a:t>
            </a:r>
            <a:r>
              <a:rPr lang="nl-NL" dirty="0" err="1"/>
              <a:t>Fotoshoot</a:t>
            </a:r>
            <a:r>
              <a:rPr lang="nl-NL" dirty="0"/>
              <a:t> model Carla</a:t>
            </a:r>
          </a:p>
          <a:p>
            <a:pPr marL="0" indent="0">
              <a:buNone/>
            </a:pPr>
            <a:r>
              <a:rPr lang="nl-NL" dirty="0"/>
              <a:t>D. Bas maakt foto van onbekende vrouw!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C: </a:t>
            </a:r>
            <a:r>
              <a:rPr lang="nl-NL" dirty="0" err="1"/>
              <a:t>Fotoshoot</a:t>
            </a:r>
            <a:r>
              <a:rPr lang="nl-NL" dirty="0"/>
              <a:t>!</a:t>
            </a: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3E6E6606-22F7-8AD1-F866-C55D34E2A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420" y="2141537"/>
            <a:ext cx="347381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fotoshoot Carla">
            <a:hlinkClick r:id="" action="ppaction://media"/>
            <a:extLst>
              <a:ext uri="{FF2B5EF4-FFF2-40B4-BE49-F238E27FC236}">
                <a16:creationId xmlns:a16="http://schemas.microsoft.com/office/drawing/2014/main" id="{ACC99965-1249-CC1D-4EF3-AC5B44528FE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10577" r="23841"/>
          <a:stretch/>
        </p:blipFill>
        <p:spPr>
          <a:xfrm>
            <a:off x="6934205" y="2128144"/>
            <a:ext cx="5057093" cy="4364731"/>
          </a:xfrm>
          <a:prstGeom prst="rect">
            <a:avLst/>
          </a:prstGeom>
        </p:spPr>
      </p:pic>
      <p:pic>
        <p:nvPicPr>
          <p:cNvPr id="6" name="Afbeelding 5" descr="Afbeelding met buitenshuis, sneeuw, persoon, kleding&#10;&#10;Door AI gegenereerde inhoud is mogelijk onjuist.">
            <a:extLst>
              <a:ext uri="{FF2B5EF4-FFF2-40B4-BE49-F238E27FC236}">
                <a16:creationId xmlns:a16="http://schemas.microsoft.com/office/drawing/2014/main" id="{2DA5A109-169E-ACF7-5FB8-B65CF76AC8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8" t="9780" r="8899" b="9259"/>
          <a:stretch/>
        </p:blipFill>
        <p:spPr>
          <a:xfrm>
            <a:off x="7885423" y="2141537"/>
            <a:ext cx="3560907" cy="4366042"/>
          </a:xfrm>
          <a:prstGeom prst="rect">
            <a:avLst/>
          </a:prstGeom>
        </p:spPr>
      </p:pic>
      <p:pic>
        <p:nvPicPr>
          <p:cNvPr id="8" name="Afbeelding 7" descr="Afbeelding met buitenshuis, persoon, sneeuw, winter&#10;&#10;Door AI gegenereerde inhoud is mogelijk onjuist.">
            <a:extLst>
              <a:ext uri="{FF2B5EF4-FFF2-40B4-BE49-F238E27FC236}">
                <a16:creationId xmlns:a16="http://schemas.microsoft.com/office/drawing/2014/main" id="{B9245F78-0AD2-B2CB-9E7F-299E4ECFD88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51"/>
          <a:stretch/>
        </p:blipFill>
        <p:spPr>
          <a:xfrm>
            <a:off x="7885423" y="2141538"/>
            <a:ext cx="356090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938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15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1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50471-53E6-9F5C-8358-08F9B0532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22C6C1-2F9A-29E5-4DCF-B4BCB9DD5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14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5F5A9CB-8D0B-41EB-2395-FBA41418C8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nl-NL" dirty="0"/>
              <a:t>Beeldvraag</a:t>
            </a:r>
          </a:p>
          <a:p>
            <a:pPr marL="0" indent="0">
              <a:buNone/>
            </a:pPr>
            <a:r>
              <a:rPr lang="nl-NL" dirty="0"/>
              <a:t>Wat is het verhaal hierachter?</a:t>
            </a:r>
          </a:p>
          <a:p>
            <a:pPr marL="0" indent="0">
              <a:buNone/>
            </a:pPr>
            <a:r>
              <a:rPr lang="nl-NL" dirty="0"/>
              <a:t>A. Pistenbully maakt markante strepen</a:t>
            </a:r>
          </a:p>
          <a:p>
            <a:pPr marL="0" indent="0">
              <a:buNone/>
            </a:pPr>
            <a:r>
              <a:rPr lang="nl-NL" dirty="0"/>
              <a:t>B. Iemand is uit de stoeltjeslift gevallen en</a:t>
            </a:r>
            <a:br>
              <a:rPr lang="nl-NL" dirty="0"/>
            </a:br>
            <a:r>
              <a:rPr lang="nl-NL" dirty="0"/>
              <a:t>     doorgeschoven</a:t>
            </a:r>
          </a:p>
          <a:p>
            <a:pPr marL="0" indent="0">
              <a:buNone/>
            </a:pPr>
            <a:r>
              <a:rPr lang="nl-NL" dirty="0"/>
              <a:t>C. Er moest iets weggeveegd worden, maar wat dan...</a:t>
            </a:r>
          </a:p>
          <a:p>
            <a:pPr marL="0" indent="0">
              <a:buNone/>
            </a:pPr>
            <a:r>
              <a:rPr lang="nl-NL" dirty="0"/>
              <a:t>D. Iets anders?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C: de </a:t>
            </a:r>
            <a:r>
              <a:rPr lang="nl-NL" dirty="0" err="1"/>
              <a:t>WinterBlend</a:t>
            </a:r>
            <a:r>
              <a:rPr lang="nl-NL" dirty="0"/>
              <a:t> piemel</a:t>
            </a:r>
          </a:p>
          <a:p>
            <a:pPr marL="0" indent="0">
              <a:buNone/>
            </a:pPr>
            <a:r>
              <a:rPr lang="nl-NL" dirty="0"/>
              <a:t>van Michel en Adelmar...</a:t>
            </a: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8F0F2444-C1A2-3F5A-02BA-C7EE72ECEF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31" t="16333" r="2932" b="3640"/>
          <a:stretch/>
        </p:blipFill>
        <p:spPr bwMode="auto">
          <a:xfrm>
            <a:off x="8595893" y="2392511"/>
            <a:ext cx="3131820" cy="393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Afbeelding met sleeplift, buitenshuis, sneeuw, winter&#10;&#10;Door AI gegenereerde inhoud is mogelijk onjuist.">
            <a:extLst>
              <a:ext uri="{FF2B5EF4-FFF2-40B4-BE49-F238E27FC236}">
                <a16:creationId xmlns:a16="http://schemas.microsoft.com/office/drawing/2014/main" id="{2FC88EB0-B5FC-D30E-CAFE-EE6A3D3AB1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29" r="23202" b="9610"/>
          <a:stretch/>
        </p:blipFill>
        <p:spPr>
          <a:xfrm>
            <a:off x="8595893" y="2392511"/>
            <a:ext cx="3131820" cy="3933985"/>
          </a:xfrm>
          <a:prstGeom prst="rect">
            <a:avLst/>
          </a:prstGeom>
        </p:spPr>
      </p:pic>
      <p:pic>
        <p:nvPicPr>
          <p:cNvPr id="8" name="Afbeelding 7" descr="Afbeelding met persoon, buitenshuis, hemel, kleding&#10;&#10;Door AI gegenereerde inhoud is mogelijk onjuist.">
            <a:extLst>
              <a:ext uri="{FF2B5EF4-FFF2-40B4-BE49-F238E27FC236}">
                <a16:creationId xmlns:a16="http://schemas.microsoft.com/office/drawing/2014/main" id="{C8E3A73B-84A0-AF16-5EB7-690C3279AF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3" t="16922" r="33590" b="35043"/>
          <a:stretch/>
        </p:blipFill>
        <p:spPr>
          <a:xfrm>
            <a:off x="3596108" y="586154"/>
            <a:ext cx="4783016" cy="329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6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8AC04-6FD2-44AB-A543-1A089FDDC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6BA4BF-3A55-D999-7406-3092FC64D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15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FEC0A20-2BA3-48BB-C2FA-8DC36854D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nl-NL" dirty="0"/>
              <a:t>In </a:t>
            </a:r>
            <a:r>
              <a:rPr lang="nl-NL" dirty="0" err="1"/>
              <a:t>Sestriere</a:t>
            </a:r>
            <a:r>
              <a:rPr lang="nl-NL" dirty="0"/>
              <a:t> en </a:t>
            </a:r>
            <a:r>
              <a:rPr lang="nl-NL" dirty="0" err="1"/>
              <a:t>Montgenèvre</a:t>
            </a:r>
            <a:r>
              <a:rPr lang="nl-NL" dirty="0"/>
              <a:t> waren wedstrijden aan de gang. Germaine staat naast een trainer/coach.</a:t>
            </a:r>
          </a:p>
          <a:p>
            <a:pPr marL="0" indent="0">
              <a:buNone/>
            </a:pPr>
            <a:r>
              <a:rPr lang="nl-NL" dirty="0"/>
              <a:t>Waar gingen die wedstrijden over?</a:t>
            </a:r>
          </a:p>
          <a:p>
            <a:pPr marL="0" indent="0">
              <a:buNone/>
            </a:pPr>
            <a:r>
              <a:rPr lang="nl-NL" dirty="0"/>
              <a:t>A. Wereldkampioenschap </a:t>
            </a:r>
            <a:r>
              <a:rPr lang="nl-NL" dirty="0" err="1"/>
              <a:t>achteruitskiën</a:t>
            </a:r>
            <a:endParaRPr lang="nl-NL" dirty="0"/>
          </a:p>
          <a:p>
            <a:pPr marL="0" indent="0">
              <a:buNone/>
            </a:pPr>
            <a:r>
              <a:rPr lang="nl-NL" dirty="0"/>
              <a:t>B. Special </a:t>
            </a:r>
            <a:r>
              <a:rPr lang="nl-NL" dirty="0" err="1"/>
              <a:t>Olympics</a:t>
            </a:r>
            <a:r>
              <a:rPr lang="nl-NL" dirty="0"/>
              <a:t> World Winter Games 2025</a:t>
            </a:r>
          </a:p>
          <a:p>
            <a:pPr marL="0" indent="0">
              <a:buNone/>
            </a:pPr>
            <a:r>
              <a:rPr lang="nl-NL" dirty="0"/>
              <a:t>C. Worldcup Slalom en Super-G</a:t>
            </a:r>
          </a:p>
          <a:p>
            <a:pPr marL="0" indent="0">
              <a:buNone/>
            </a:pPr>
            <a:r>
              <a:rPr lang="nl-NL" dirty="0"/>
              <a:t>D. Red Bull Special Winter Games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B</a:t>
            </a:r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13AE9C84-5452-83B4-ABDB-CAA80BCBC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6603" y="2409825"/>
            <a:ext cx="3259635" cy="408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World Winter Games Turin 2025 - Special Olympics New Jersey">
            <a:extLst>
              <a:ext uri="{FF2B5EF4-FFF2-40B4-BE49-F238E27FC236}">
                <a16:creationId xmlns:a16="http://schemas.microsoft.com/office/drawing/2014/main" id="{D1F3FCA1-BE0F-2FE1-EE81-C94C13D1AC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341" y="4578946"/>
            <a:ext cx="3986064" cy="2311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3187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ECEEA-1C80-21C3-1524-235E6BD55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31AA75-315A-B15F-6CBA-3D224A20C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16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21C9C92-0B32-53AB-2AC2-8D7A67057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154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dirty="0"/>
              <a:t>In de winter maakt de natuur plaats voor de skiërs en snowboarders.</a:t>
            </a:r>
          </a:p>
          <a:p>
            <a:pPr marL="0" indent="0">
              <a:buNone/>
            </a:pPr>
            <a:r>
              <a:rPr lang="nl-NL" dirty="0"/>
              <a:t>Maar waar vind je dit standvastige hert?</a:t>
            </a:r>
          </a:p>
          <a:p>
            <a:pPr marL="0" indent="0">
              <a:buNone/>
            </a:pPr>
            <a:r>
              <a:rPr lang="nl-NL" dirty="0"/>
              <a:t>A. </a:t>
            </a:r>
            <a:r>
              <a:rPr lang="nl-NL" dirty="0" err="1"/>
              <a:t>Sestriere</a:t>
            </a:r>
            <a:r>
              <a:rPr lang="nl-NL" dirty="0"/>
              <a:t>, I</a:t>
            </a:r>
          </a:p>
          <a:p>
            <a:pPr marL="0" indent="0">
              <a:buNone/>
            </a:pPr>
            <a:r>
              <a:rPr lang="nl-NL" dirty="0"/>
              <a:t>B. </a:t>
            </a:r>
            <a:r>
              <a:rPr lang="nl-NL" dirty="0" err="1"/>
              <a:t>Montgenèvre</a:t>
            </a:r>
            <a:r>
              <a:rPr lang="nl-NL" dirty="0"/>
              <a:t>, F</a:t>
            </a:r>
          </a:p>
          <a:p>
            <a:pPr marL="0" indent="0">
              <a:buNone/>
            </a:pPr>
            <a:r>
              <a:rPr lang="nl-NL" dirty="0"/>
              <a:t>C. </a:t>
            </a:r>
            <a:r>
              <a:rPr lang="nl-NL" dirty="0" err="1"/>
              <a:t>Sauze</a:t>
            </a:r>
            <a:r>
              <a:rPr lang="nl-NL" dirty="0"/>
              <a:t> </a:t>
            </a:r>
            <a:r>
              <a:rPr lang="nl-NL" dirty="0" err="1"/>
              <a:t>d'Oulx</a:t>
            </a:r>
            <a:r>
              <a:rPr lang="nl-NL" dirty="0"/>
              <a:t>, I</a:t>
            </a:r>
          </a:p>
          <a:p>
            <a:pPr marL="0" indent="0">
              <a:buNone/>
            </a:pPr>
            <a:r>
              <a:rPr lang="nl-NL" dirty="0"/>
              <a:t>D. </a:t>
            </a:r>
            <a:r>
              <a:rPr lang="nl-NL" dirty="0" err="1"/>
              <a:t>Claviere</a:t>
            </a:r>
            <a:r>
              <a:rPr lang="nl-NL" dirty="0"/>
              <a:t>, I</a:t>
            </a:r>
          </a:p>
          <a:p>
            <a:pPr marL="0" indent="0">
              <a:buNone/>
            </a:pPr>
            <a:r>
              <a:rPr lang="nl-NL" dirty="0"/>
              <a:t>Extra punten voor de</a:t>
            </a:r>
          </a:p>
          <a:p>
            <a:pPr marL="0" indent="0">
              <a:buNone/>
            </a:pPr>
            <a:r>
              <a:rPr lang="nl-NL" dirty="0"/>
              <a:t>exacte locatie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A: </a:t>
            </a:r>
            <a:r>
              <a:rPr lang="nl-NL" dirty="0" err="1"/>
              <a:t>Sestriere</a:t>
            </a:r>
            <a:r>
              <a:rPr lang="nl-NL" dirty="0"/>
              <a:t>!</a:t>
            </a:r>
          </a:p>
          <a:p>
            <a:pPr marL="0" indent="0">
              <a:buNone/>
            </a:pPr>
            <a:r>
              <a:rPr lang="nl-NL" dirty="0"/>
              <a:t>Bij de Bar Ristorante </a:t>
            </a:r>
            <a:r>
              <a:rPr lang="nl-NL" dirty="0" err="1"/>
              <a:t>Alpette</a:t>
            </a:r>
            <a:endParaRPr lang="nl-NL" dirty="0"/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C05E2418-EF35-F6B9-4432-A0D61E2F3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430" y="2514600"/>
            <a:ext cx="3182620" cy="397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Afbeelding met buitenshuis, hemel, sneeuw, persoon&#10;&#10;Door AI gegenereerde inhoud is mogelijk onjuist.">
            <a:extLst>
              <a:ext uri="{FF2B5EF4-FFF2-40B4-BE49-F238E27FC236}">
                <a16:creationId xmlns:a16="http://schemas.microsoft.com/office/drawing/2014/main" id="{3246DCC8-C5FC-7BBA-E936-AF79EEBFE5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0" r="2015"/>
          <a:stretch/>
        </p:blipFill>
        <p:spPr>
          <a:xfrm>
            <a:off x="8505568" y="2514599"/>
            <a:ext cx="3324482" cy="397827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6335BE78-CA69-D9C5-EE07-7B4BF5274F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1647" y="2514599"/>
            <a:ext cx="6148403" cy="3978378"/>
          </a:xfrm>
          <a:prstGeom prst="rect">
            <a:avLst/>
          </a:prstGeom>
        </p:spPr>
      </p:pic>
      <p:sp>
        <p:nvSpPr>
          <p:cNvPr id="7" name="Ovaal 6">
            <a:extLst>
              <a:ext uri="{FF2B5EF4-FFF2-40B4-BE49-F238E27FC236}">
                <a16:creationId xmlns:a16="http://schemas.microsoft.com/office/drawing/2014/main" id="{20F05901-E4A9-71E5-8703-385694FB8936}"/>
              </a:ext>
            </a:extLst>
          </p:cNvPr>
          <p:cNvSpPr/>
          <p:nvPr/>
        </p:nvSpPr>
        <p:spPr>
          <a:xfrm>
            <a:off x="8352559" y="4096544"/>
            <a:ext cx="466931" cy="468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859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867 -0.20833 L 3.33333E-6 -1.48148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40" y="10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5D9C4F-7B11-24C4-0162-04AF5F86D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een </a:t>
            </a:r>
            <a:r>
              <a:rPr lang="nl-NL" dirty="0" err="1"/>
              <a:t>quizzzzz</a:t>
            </a:r>
            <a:r>
              <a:rPr lang="nl-NL" dirty="0"/>
              <a:t>...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44B4408E-8594-1553-16FE-2AFB30FF7B28}"/>
              </a:ext>
            </a:extLst>
          </p:cNvPr>
          <p:cNvSpPr txBox="1"/>
          <p:nvPr/>
        </p:nvSpPr>
        <p:spPr>
          <a:xfrm rot="21169557">
            <a:off x="1741154" y="1772833"/>
            <a:ext cx="23505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/>
              <a:t>18 deelnemers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D6F2CDC0-9100-C846-C7E4-73263A7CA754}"/>
              </a:ext>
            </a:extLst>
          </p:cNvPr>
          <p:cNvSpPr txBox="1"/>
          <p:nvPr/>
        </p:nvSpPr>
        <p:spPr>
          <a:xfrm rot="432273">
            <a:off x="3841212" y="3072547"/>
            <a:ext cx="33189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/>
              <a:t>Edwin: éérste invuller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E1825CA2-BC49-4856-912A-48A92F337EBA}"/>
              </a:ext>
            </a:extLst>
          </p:cNvPr>
          <p:cNvSpPr txBox="1"/>
          <p:nvPr/>
        </p:nvSpPr>
        <p:spPr>
          <a:xfrm>
            <a:off x="938496" y="3911432"/>
            <a:ext cx="37405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/>
              <a:t>Adelmar: laatste invuller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FBC7691-97BA-A913-9175-48CD649935B7}"/>
              </a:ext>
            </a:extLst>
          </p:cNvPr>
          <p:cNvSpPr txBox="1"/>
          <p:nvPr/>
        </p:nvSpPr>
        <p:spPr>
          <a:xfrm rot="402442">
            <a:off x="7965420" y="2658257"/>
            <a:ext cx="38524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800" dirty="0"/>
              <a:t>10 deelnemers:</a:t>
            </a:r>
            <a:br>
              <a:rPr lang="nl-NL" sz="2800" dirty="0"/>
            </a:br>
            <a:r>
              <a:rPr lang="nl-NL" sz="2800" dirty="0"/>
              <a:t>binnen half uur ingevuld!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D6B8AD1A-1C4E-FDC5-6596-83BEE46BF6D0}"/>
              </a:ext>
            </a:extLst>
          </p:cNvPr>
          <p:cNvSpPr txBox="1"/>
          <p:nvPr/>
        </p:nvSpPr>
        <p:spPr>
          <a:xfrm rot="21289528">
            <a:off x="6133941" y="4136217"/>
            <a:ext cx="44772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800" dirty="0"/>
              <a:t>Nicolas: snelste in 8 minuten!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81AC4C4-1D72-8B1C-FC15-E69B642E198D}"/>
              </a:ext>
            </a:extLst>
          </p:cNvPr>
          <p:cNvSpPr txBox="1"/>
          <p:nvPr/>
        </p:nvSpPr>
        <p:spPr>
          <a:xfrm rot="519349">
            <a:off x="6674369" y="5383830"/>
            <a:ext cx="45449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/>
              <a:t>Adelmar: langste doorlooptijd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5092D211-32A0-CDBD-AB00-C384BAB0867C}"/>
              </a:ext>
            </a:extLst>
          </p:cNvPr>
          <p:cNvSpPr txBox="1"/>
          <p:nvPr/>
        </p:nvSpPr>
        <p:spPr>
          <a:xfrm rot="519349">
            <a:off x="6551995" y="5809386"/>
            <a:ext cx="4789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i="1" dirty="0"/>
              <a:t>22 dagen, 3 uur en 48 minuten!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F69D581F-5D38-64C5-23DE-589A53C52626}"/>
              </a:ext>
            </a:extLst>
          </p:cNvPr>
          <p:cNvSpPr txBox="1"/>
          <p:nvPr/>
        </p:nvSpPr>
        <p:spPr>
          <a:xfrm>
            <a:off x="727829" y="4374289"/>
            <a:ext cx="41619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i="1" dirty="0"/>
              <a:t>zondagavond om 23:04 uur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175951B5-D26E-E0F9-3DC6-1845B5A36EB2}"/>
              </a:ext>
            </a:extLst>
          </p:cNvPr>
          <p:cNvSpPr txBox="1"/>
          <p:nvPr/>
        </p:nvSpPr>
        <p:spPr>
          <a:xfrm rot="20876821">
            <a:off x="1736121" y="5281923"/>
            <a:ext cx="24873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/>
              <a:t>allemaal goed...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58B02CF9-48CD-A82D-5856-7AB11A38C1D4}"/>
              </a:ext>
            </a:extLst>
          </p:cNvPr>
          <p:cNvSpPr txBox="1"/>
          <p:nvPr/>
        </p:nvSpPr>
        <p:spPr>
          <a:xfrm rot="20876821">
            <a:off x="1218736" y="5701358"/>
            <a:ext cx="35221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i="1" dirty="0"/>
              <a:t>‘wie draagt géén helm’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D3E74C39-3FB8-D98F-2DFF-478EA1050DE9}"/>
              </a:ext>
            </a:extLst>
          </p:cNvPr>
          <p:cNvSpPr txBox="1"/>
          <p:nvPr/>
        </p:nvSpPr>
        <p:spPr>
          <a:xfrm rot="294786">
            <a:off x="6112616" y="1280606"/>
            <a:ext cx="31513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/>
              <a:t>matig beantwoord...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38BA4D8B-D8F0-9595-4285-0F2907686D72}"/>
              </a:ext>
            </a:extLst>
          </p:cNvPr>
          <p:cNvSpPr txBox="1"/>
          <p:nvPr/>
        </p:nvSpPr>
        <p:spPr>
          <a:xfrm rot="294786">
            <a:off x="6330710" y="1716639"/>
            <a:ext cx="24765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i="1" dirty="0"/>
              <a:t>‘Carla’ en ‘Hert’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973F707B-A4DD-D3F7-70A9-C9FBC18A4ACB}"/>
              </a:ext>
            </a:extLst>
          </p:cNvPr>
          <p:cNvSpPr txBox="1"/>
          <p:nvPr/>
        </p:nvSpPr>
        <p:spPr>
          <a:xfrm rot="21169557">
            <a:off x="1221316" y="2215361"/>
            <a:ext cx="36500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i="1" dirty="0"/>
              <a:t>álle vragen beantwoord</a:t>
            </a:r>
          </a:p>
        </p:txBody>
      </p:sp>
    </p:spTree>
    <p:extLst>
      <p:ext uri="{BB962C8B-B14F-4D97-AF65-F5344CB8AC3E}">
        <p14:creationId xmlns:p14="http://schemas.microsoft.com/office/powerpoint/2010/main" val="2549877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A235B4-7C9A-EA92-B58B-57D73353C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Uitslag...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E0475A8-E656-6437-A111-92D8B54CA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494314" cy="4351338"/>
          </a:xfrm>
        </p:spPr>
        <p:txBody>
          <a:bodyPr/>
          <a:lstStyle/>
          <a:p>
            <a:r>
              <a:rPr lang="nl-NL" dirty="0"/>
              <a:t>18 deelnemers</a:t>
            </a:r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0E78468B-2F3A-6320-724E-406FCE1F4BC7}"/>
              </a:ext>
            </a:extLst>
          </p:cNvPr>
          <p:cNvSpPr txBox="1">
            <a:spLocks/>
          </p:cNvSpPr>
          <p:nvPr/>
        </p:nvSpPr>
        <p:spPr>
          <a:xfrm>
            <a:off x="4757057" y="1825625"/>
            <a:ext cx="60698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kanshebbers</a:t>
            </a:r>
            <a:br>
              <a:rPr lang="nl-NL" dirty="0"/>
            </a:br>
            <a:r>
              <a:rPr lang="nl-NL" dirty="0"/>
              <a:t>zonder bonuspunten, zonder handicap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pPr marL="0" indent="0" defTabSz="361950">
              <a:buNone/>
              <a:tabLst>
                <a:tab pos="230400" algn="l"/>
              </a:tabLst>
            </a:pPr>
            <a:r>
              <a:rPr lang="nl-NL" dirty="0"/>
              <a:t>	op willekeurige volgorde...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215F115-8CE5-2FFA-89C1-A106B702A0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5862" y="2284161"/>
            <a:ext cx="2067878" cy="3801428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19C2BB51-93C3-009C-258A-A3E118006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8256" y="2705100"/>
            <a:ext cx="1752124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08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6D649C4-F9ED-3927-4917-C8FF07190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Einduitslag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A47911A-0918-578E-F22C-9941677E4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De top 3 (alfabetische volgorde):</a:t>
            </a:r>
          </a:p>
          <a:p>
            <a:r>
              <a:rPr lang="nl-NL" dirty="0"/>
              <a:t>Adelmar</a:t>
            </a:r>
          </a:p>
          <a:p>
            <a:r>
              <a:rPr lang="nl-NL" dirty="0"/>
              <a:t>Edwin</a:t>
            </a:r>
          </a:p>
          <a:p>
            <a:r>
              <a:rPr lang="nl-NL" dirty="0"/>
              <a:t>Petra</a:t>
            </a:r>
          </a:p>
          <a:p>
            <a:pPr marL="0" indent="0">
              <a:buNone/>
            </a:pPr>
            <a:r>
              <a:rPr lang="nl-NL" dirty="0"/>
              <a:t>En de winnaar is...</a:t>
            </a:r>
          </a:p>
          <a:p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BDB08E39-DA89-61A7-83AC-ACF6DF3E22D3}"/>
              </a:ext>
            </a:extLst>
          </p:cNvPr>
          <p:cNvSpPr txBox="1"/>
          <p:nvPr/>
        </p:nvSpPr>
        <p:spPr>
          <a:xfrm>
            <a:off x="4519878" y="4088379"/>
            <a:ext cx="6833922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5000" dirty="0"/>
              <a:t>Adelmar</a:t>
            </a:r>
          </a:p>
        </p:txBody>
      </p:sp>
      <p:pic>
        <p:nvPicPr>
          <p:cNvPr id="3" name="Afbeelding 2" descr="Afbeelding met persoon, Menselijk gezicht, glimlach, kleding&#10;&#10;Door AI gegenereerde inhoud is mogelijk onjuist.">
            <a:extLst>
              <a:ext uri="{FF2B5EF4-FFF2-40B4-BE49-F238E27FC236}">
                <a16:creationId xmlns:a16="http://schemas.microsoft.com/office/drawing/2014/main" id="{C5681A13-B273-1FFB-2F87-CE1BFE20C1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927" y="843241"/>
            <a:ext cx="2482843" cy="293306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060F9AB3-1DBD-EFDC-8E4B-FD1B7B0BDB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" y="1767245"/>
            <a:ext cx="2420779" cy="401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02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9EF36D-619F-DC61-03E6-CEDE6EBBA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regels...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218BF02-E9F7-554B-2EF2-A0B8567018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Alle vragen zijn meerkeuze, makkelijk!</a:t>
            </a:r>
          </a:p>
          <a:p>
            <a:r>
              <a:rPr lang="nl-NL" dirty="0"/>
              <a:t>Elke vraag goed beantwoord: 10 punten</a:t>
            </a:r>
            <a:br>
              <a:rPr lang="nl-NL" dirty="0"/>
            </a:br>
            <a:r>
              <a:rPr lang="nl-NL" dirty="0"/>
              <a:t>Bij meerdere mogelijkheden: maximaal 10 punten</a:t>
            </a:r>
          </a:p>
          <a:p>
            <a:r>
              <a:rPr lang="nl-NL" dirty="0"/>
              <a:t>Bonuspunten:</a:t>
            </a:r>
            <a:br>
              <a:rPr lang="nl-NL" dirty="0"/>
            </a:br>
            <a:r>
              <a:rPr lang="nl-NL" dirty="0"/>
              <a:t>Elke zinnige toevoeging kan maximaal 10 punten opleveren</a:t>
            </a:r>
          </a:p>
          <a:p>
            <a:r>
              <a:rPr lang="nl-NL" dirty="0"/>
              <a:t>Handicap voor eerdere winnaars:</a:t>
            </a:r>
            <a:br>
              <a:rPr lang="nl-NL" dirty="0"/>
            </a:br>
            <a:r>
              <a:rPr lang="nl-NL" dirty="0"/>
              <a:t>Koen: twee keer, in 2015 en 2018</a:t>
            </a:r>
            <a:br>
              <a:rPr lang="nl-NL" dirty="0"/>
            </a:br>
            <a:r>
              <a:rPr lang="nl-NL" dirty="0"/>
              <a:t>Edwin: twee keer, in 2016 en 2019</a:t>
            </a:r>
            <a:br>
              <a:rPr lang="nl-NL" dirty="0"/>
            </a:br>
            <a:r>
              <a:rPr lang="nl-NL" dirty="0"/>
              <a:t>Johan: één keer, in 2023</a:t>
            </a:r>
          </a:p>
        </p:txBody>
      </p:sp>
    </p:spTree>
    <p:extLst>
      <p:ext uri="{BB962C8B-B14F-4D97-AF65-F5344CB8AC3E}">
        <p14:creationId xmlns:p14="http://schemas.microsoft.com/office/powerpoint/2010/main" val="422806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7CE14EFE-9963-210B-8D57-B69CD4F7A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1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FD6A241B-6B2D-9433-CE43-A1688A2981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Klassieker:</a:t>
            </a:r>
            <a:br>
              <a:rPr lang="nl-NL" dirty="0"/>
            </a:br>
            <a:r>
              <a:rPr lang="nl-NL" dirty="0"/>
              <a:t>Hoe heetten de buschauffeurs van de heenreis?</a:t>
            </a:r>
            <a:br>
              <a:rPr lang="nl-NL" dirty="0"/>
            </a:br>
            <a:r>
              <a:rPr lang="nl-NL" dirty="0"/>
              <a:t>A. Theo en Marco</a:t>
            </a:r>
            <a:br>
              <a:rPr lang="nl-NL" dirty="0"/>
            </a:br>
            <a:r>
              <a:rPr lang="nl-NL" dirty="0"/>
              <a:t>B. Marco en Dirk</a:t>
            </a:r>
            <a:br>
              <a:rPr lang="nl-NL" dirty="0"/>
            </a:br>
            <a:r>
              <a:rPr lang="nl-NL" dirty="0"/>
              <a:t>C. Marco en Theo</a:t>
            </a:r>
            <a:br>
              <a:rPr lang="nl-NL" dirty="0"/>
            </a:br>
            <a:r>
              <a:rPr lang="nl-NL" dirty="0"/>
              <a:t>D. Marco en Tinus</a:t>
            </a:r>
            <a:br>
              <a:rPr lang="nl-NL" dirty="0"/>
            </a:br>
            <a:r>
              <a:rPr lang="nl-NL" dirty="0"/>
              <a:t>Bonuspunten voor... wie had de baard?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nl-NL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A of C: Theo (links) met baard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49481CE-3553-7E3C-0B81-4E9F4224E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246" y="1666875"/>
            <a:ext cx="3860800" cy="482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834EFA6A-830F-5E0D-F086-96D51DE4C3B3}"/>
              </a:ext>
            </a:extLst>
          </p:cNvPr>
          <p:cNvSpPr txBox="1"/>
          <p:nvPr/>
        </p:nvSpPr>
        <p:spPr>
          <a:xfrm>
            <a:off x="8561825" y="4060825"/>
            <a:ext cx="10358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</a:rPr>
              <a:t>Theo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365A4C9-52D0-2A81-BF39-983ABBA49A75}"/>
              </a:ext>
            </a:extLst>
          </p:cNvPr>
          <p:cNvSpPr txBox="1"/>
          <p:nvPr/>
        </p:nvSpPr>
        <p:spPr>
          <a:xfrm>
            <a:off x="10233168" y="3779986"/>
            <a:ext cx="12765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</a:rPr>
              <a:t>Marco</a:t>
            </a:r>
          </a:p>
        </p:txBody>
      </p:sp>
    </p:spTree>
    <p:extLst>
      <p:ext uri="{BB962C8B-B14F-4D97-AF65-F5344CB8AC3E}">
        <p14:creationId xmlns:p14="http://schemas.microsoft.com/office/powerpoint/2010/main" val="1290932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5E4B61-BFBE-3B0E-6158-0823B853F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2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07DA825-4B7A-DE58-C599-6DBEDBA1F7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De hotelleiding had wat moeite met de naam van onze groep.</a:t>
            </a:r>
            <a:br>
              <a:rPr lang="nl-NL" dirty="0"/>
            </a:br>
            <a:r>
              <a:rPr lang="nl-NL" dirty="0"/>
              <a:t>Hoe werd onze wintersportgroep aan tafel genoemd?</a:t>
            </a:r>
            <a:br>
              <a:rPr lang="nl-NL" dirty="0"/>
            </a:br>
            <a:r>
              <a:rPr lang="nl-NL" dirty="0"/>
              <a:t>A. Winterpolis</a:t>
            </a:r>
            <a:br>
              <a:rPr lang="nl-NL" dirty="0"/>
            </a:br>
            <a:r>
              <a:rPr lang="nl-NL" dirty="0"/>
              <a:t>B. </a:t>
            </a:r>
            <a:r>
              <a:rPr lang="nl-NL" dirty="0" err="1"/>
              <a:t>Chatel</a:t>
            </a:r>
            <a:br>
              <a:rPr lang="nl-NL" dirty="0"/>
            </a:br>
            <a:r>
              <a:rPr lang="nl-NL" dirty="0"/>
              <a:t>C. Wintertrend</a:t>
            </a:r>
            <a:br>
              <a:rPr lang="nl-NL" dirty="0"/>
            </a:br>
            <a:r>
              <a:rPr lang="nl-NL" dirty="0"/>
              <a:t>D. </a:t>
            </a:r>
            <a:r>
              <a:rPr lang="nl-NL" dirty="0" err="1"/>
              <a:t>Whinterblend</a:t>
            </a:r>
            <a:endParaRPr lang="nl-NL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nl-NL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D, maar ook eerst B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B5D3DD8-1E83-3A33-0033-5F8C5274B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75" y="2748482"/>
            <a:ext cx="2995515" cy="3744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Afbeelding met tekst, tafel, overdekt, container&#10;&#10;Door AI gegenereerde inhoud is mogelijk onjuist.">
            <a:extLst>
              <a:ext uri="{FF2B5EF4-FFF2-40B4-BE49-F238E27FC236}">
                <a16:creationId xmlns:a16="http://schemas.microsoft.com/office/drawing/2014/main" id="{A40AEA5E-DD4A-871C-128F-A6F4E91D0C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367" y="2748483"/>
            <a:ext cx="4992523" cy="3744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484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51B29-5ADF-8339-04D4-8B8A656C2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F2B6C1-3459-87C3-D825-9E91AA3B9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3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398791-14BB-009F-35CF-AA3B23ED18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'La </a:t>
            </a:r>
            <a:r>
              <a:rPr lang="nl-NL" dirty="0" err="1"/>
              <a:t>Torre</a:t>
            </a:r>
            <a:r>
              <a:rPr lang="nl-NL" dirty="0"/>
              <a:t>' in </a:t>
            </a:r>
            <a:r>
              <a:rPr lang="nl-NL" dirty="0" err="1"/>
              <a:t>Sauze</a:t>
            </a:r>
            <a:r>
              <a:rPr lang="nl-NL" dirty="0"/>
              <a:t> </a:t>
            </a:r>
            <a:r>
              <a:rPr lang="nl-NL" dirty="0" err="1"/>
              <a:t>d'Oulx</a:t>
            </a:r>
            <a:r>
              <a:rPr lang="nl-NL" dirty="0"/>
              <a:t> is gebouwd in 1937 iov Giovanni </a:t>
            </a:r>
            <a:r>
              <a:rPr lang="nl-NL" dirty="0" err="1"/>
              <a:t>Agnelli</a:t>
            </a:r>
            <a:r>
              <a:rPr lang="nl-NL" dirty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Wat was de functie van dit gebouw tot ongeveer 1980?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A. Bejaardenhuis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B. Ziekenhuis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C. Kinderkolonie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D. </a:t>
            </a:r>
            <a:r>
              <a:rPr lang="nl-NL" dirty="0" err="1"/>
              <a:t>AirBnB</a:t>
            </a:r>
            <a:endParaRPr lang="nl-NL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Extra punten voor meer achtergrondinfo...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nl-NL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C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Bonus: </a:t>
            </a:r>
            <a:r>
              <a:rPr lang="nl-NL" i="1" dirty="0"/>
              <a:t>kinderen van FIAT medewerkers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71B61D06-5D78-8BBC-46A0-70D57A3EF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0143" y="2866490"/>
            <a:ext cx="2901108" cy="362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arade of children from Fiat colonies">
            <a:extLst>
              <a:ext uri="{FF2B5EF4-FFF2-40B4-BE49-F238E27FC236}">
                <a16:creationId xmlns:a16="http://schemas.microsoft.com/office/drawing/2014/main" id="{B1878373-1F62-4B9D-372A-926F4E219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080" y="3023246"/>
            <a:ext cx="4626172" cy="3469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0971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0051DF-3F60-D93A-E681-EF521F421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336909-194F-D9BB-4824-91EE4A63A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4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0D61E25-66DD-1686-A454-7A2C3A1F0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74625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We hebben in hotel 'La </a:t>
            </a:r>
            <a:r>
              <a:rPr lang="nl-NL" dirty="0" err="1"/>
              <a:t>Torre</a:t>
            </a:r>
            <a:r>
              <a:rPr lang="nl-NL" dirty="0"/>
              <a:t>' kunnen genieten van de echte Italiaanse keuken.</a:t>
            </a:r>
            <a:br>
              <a:rPr lang="nl-NL" dirty="0"/>
            </a:br>
            <a:r>
              <a:rPr lang="nl-NL" dirty="0"/>
              <a:t>Koppel aan elk Italiaanse gerecht de juiste vertaling</a:t>
            </a:r>
            <a:br>
              <a:rPr lang="nl-NL" dirty="0"/>
            </a:br>
            <a:r>
              <a:rPr lang="nl-NL" dirty="0"/>
              <a:t>(</a:t>
            </a:r>
            <a:r>
              <a:rPr lang="nl-NL" dirty="0" err="1"/>
              <a:t>5x</a:t>
            </a:r>
            <a:r>
              <a:rPr lang="nl-NL" dirty="0"/>
              <a:t> letter-cijfer combinatie)</a:t>
            </a:r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0BA309F4-A4A7-C4CE-F459-3B51DFE87870}"/>
              </a:ext>
            </a:extLst>
          </p:cNvPr>
          <p:cNvSpPr txBox="1">
            <a:spLocks/>
          </p:cNvSpPr>
          <p:nvPr/>
        </p:nvSpPr>
        <p:spPr>
          <a:xfrm>
            <a:off x="838200" y="3706812"/>
            <a:ext cx="3467986" cy="3151188"/>
          </a:xfrm>
          <a:prstGeom prst="rect">
            <a:avLst/>
          </a:prstGeom>
        </p:spPr>
        <p:txBody>
          <a:bodyPr vert="horz" wrap="square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000" indent="-2520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lphaUcPeriod"/>
            </a:pPr>
            <a:r>
              <a:rPr lang="nl-NL" sz="2000" dirty="0" err="1"/>
              <a:t>Straccetti</a:t>
            </a:r>
            <a:r>
              <a:rPr lang="nl-NL" sz="2000" dirty="0"/>
              <a:t> di </a:t>
            </a:r>
            <a:r>
              <a:rPr lang="nl-NL" sz="2000" dirty="0" err="1"/>
              <a:t>manzo</a:t>
            </a:r>
            <a:r>
              <a:rPr lang="nl-NL" sz="2000" dirty="0"/>
              <a:t> con i </a:t>
            </a:r>
            <a:r>
              <a:rPr lang="nl-NL" sz="2000" dirty="0" err="1"/>
              <a:t>funghi</a:t>
            </a:r>
            <a:endParaRPr lang="nl-NL" sz="2000" dirty="0"/>
          </a:p>
          <a:p>
            <a:pPr marL="252000" indent="-2520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lphaUcPeriod"/>
            </a:pPr>
            <a:r>
              <a:rPr lang="nl-NL" sz="2000" dirty="0" err="1"/>
              <a:t>Costolette</a:t>
            </a:r>
            <a:r>
              <a:rPr lang="nl-NL" sz="2000" dirty="0"/>
              <a:t> di </a:t>
            </a:r>
            <a:r>
              <a:rPr lang="nl-NL" sz="2000" dirty="0" err="1"/>
              <a:t>Agnello</a:t>
            </a:r>
            <a:r>
              <a:rPr lang="nl-NL" sz="2000" dirty="0"/>
              <a:t> alla brace</a:t>
            </a:r>
          </a:p>
          <a:p>
            <a:pPr marL="252000" indent="-2520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lphaUcPeriod"/>
            </a:pPr>
            <a:r>
              <a:rPr lang="nl-NL" sz="2000" dirty="0"/>
              <a:t>Milanese di </a:t>
            </a:r>
            <a:r>
              <a:rPr lang="nl-NL" sz="2000" dirty="0" err="1"/>
              <a:t>Maialino</a:t>
            </a:r>
            <a:br>
              <a:rPr lang="nl-NL" sz="2000" dirty="0"/>
            </a:br>
            <a:endParaRPr lang="nl-NL" sz="2000" dirty="0"/>
          </a:p>
          <a:p>
            <a:pPr marL="252000" indent="-2520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lphaUcPeriod"/>
            </a:pPr>
            <a:r>
              <a:rPr lang="nl-NL" sz="2000" dirty="0"/>
              <a:t>Ravioli di </a:t>
            </a:r>
            <a:r>
              <a:rPr lang="nl-NL" sz="2000" dirty="0" err="1"/>
              <a:t>magro</a:t>
            </a:r>
            <a:r>
              <a:rPr lang="nl-NL" sz="2000" dirty="0"/>
              <a:t> </a:t>
            </a:r>
            <a:r>
              <a:rPr lang="nl-NL" sz="2000" dirty="0" err="1"/>
              <a:t>burro</a:t>
            </a:r>
            <a:r>
              <a:rPr lang="nl-NL" sz="2000" dirty="0"/>
              <a:t>, salvia e </a:t>
            </a:r>
            <a:r>
              <a:rPr lang="nl-NL" sz="2000" dirty="0" err="1"/>
              <a:t>tartufo</a:t>
            </a:r>
            <a:endParaRPr lang="nl-NL" sz="2000" dirty="0"/>
          </a:p>
          <a:p>
            <a:pPr marL="252000" indent="-2520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lphaUcPeriod"/>
            </a:pPr>
            <a:r>
              <a:rPr lang="nl-NL" sz="2000" dirty="0"/>
              <a:t>Risotto con </a:t>
            </a:r>
            <a:r>
              <a:rPr lang="nl-NL" sz="2000" dirty="0" err="1"/>
              <a:t>tuma</a:t>
            </a:r>
            <a:r>
              <a:rPr lang="nl-NL" sz="2000" dirty="0"/>
              <a:t> </a:t>
            </a:r>
            <a:r>
              <a:rPr lang="nl-NL" sz="2000" dirty="0" err="1"/>
              <a:t>affumicate</a:t>
            </a:r>
            <a:r>
              <a:rPr lang="nl-NL" sz="2000" dirty="0"/>
              <a:t>, </a:t>
            </a:r>
            <a:r>
              <a:rPr lang="nl-NL" sz="2000" dirty="0" err="1"/>
              <a:t>polpa</a:t>
            </a:r>
            <a:r>
              <a:rPr lang="nl-NL" sz="2000" dirty="0"/>
              <a:t> di </a:t>
            </a:r>
            <a:r>
              <a:rPr lang="nl-NL" sz="2000" dirty="0" err="1"/>
              <a:t>granchio</a:t>
            </a:r>
            <a:r>
              <a:rPr lang="nl-NL" sz="2000" dirty="0"/>
              <a:t> e </a:t>
            </a:r>
            <a:r>
              <a:rPr lang="nl-NL" sz="2000" dirty="0" err="1"/>
              <a:t>tartufo</a:t>
            </a:r>
            <a:endParaRPr lang="nl-NL" sz="2000" dirty="0"/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ADE8FDE4-EF8D-12B7-BDD9-B2DEE34FD223}"/>
              </a:ext>
            </a:extLst>
          </p:cNvPr>
          <p:cNvSpPr txBox="1">
            <a:spLocks/>
          </p:cNvSpPr>
          <p:nvPr/>
        </p:nvSpPr>
        <p:spPr>
          <a:xfrm>
            <a:off x="4285816" y="3706812"/>
            <a:ext cx="3869356" cy="3038476"/>
          </a:xfrm>
          <a:prstGeom prst="rect">
            <a:avLst/>
          </a:prstGeom>
        </p:spPr>
        <p:txBody>
          <a:bodyPr vert="horz" wrap="square" lIns="91440" tIns="45720" rIns="91440" bIns="45720" numCol="1" rtlCol="0">
            <a:noAutofit/>
          </a:bodyPr>
          <a:lstStyle>
            <a:defPPr>
              <a:defRPr lang="nl-NL"/>
            </a:defPPr>
            <a:lvl1pPr marL="514350" indent="-5143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lphaUcPeriod"/>
              <a:defRPr sz="2000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52000" indent="-252000">
              <a:buFont typeface="+mj-lt"/>
              <a:buAutoNum type="arabicPeriod"/>
            </a:pPr>
            <a:r>
              <a:rPr lang="nl-NL" dirty="0"/>
              <a:t>Reepjes rundvlees met champignons</a:t>
            </a:r>
          </a:p>
          <a:p>
            <a:pPr marL="252000" indent="-252000">
              <a:buFont typeface="+mj-lt"/>
              <a:buAutoNum type="arabicPeriod"/>
            </a:pPr>
            <a:r>
              <a:rPr lang="nl-NL" dirty="0"/>
              <a:t>Rijst met gerookte </a:t>
            </a:r>
            <a:r>
              <a:rPr lang="nl-NL" dirty="0" err="1"/>
              <a:t>tumakaas</a:t>
            </a:r>
            <a:r>
              <a:rPr lang="nl-NL" dirty="0"/>
              <a:t>, krabvlees en truffel</a:t>
            </a:r>
          </a:p>
          <a:p>
            <a:pPr marL="252000" indent="-252000">
              <a:buFont typeface="+mj-lt"/>
              <a:buAutoNum type="arabicPeriod"/>
            </a:pPr>
            <a:r>
              <a:rPr lang="nl-NL" dirty="0"/>
              <a:t>Gevulde pasta met salie, boter en truffel</a:t>
            </a:r>
          </a:p>
          <a:p>
            <a:pPr marL="252000" indent="-252000">
              <a:buFont typeface="+mj-lt"/>
              <a:buAutoNum type="arabicPeriod"/>
            </a:pPr>
            <a:r>
              <a:rPr lang="nl-NL" dirty="0"/>
              <a:t>Gepaneerde varkenskotelet in dadel- en erwtensaus</a:t>
            </a:r>
          </a:p>
          <a:p>
            <a:pPr marL="252000" indent="-252000">
              <a:buFont typeface="+mj-lt"/>
              <a:buAutoNum type="arabicPeriod"/>
            </a:pPr>
            <a:r>
              <a:rPr lang="nl-NL" dirty="0"/>
              <a:t>Gegrilde lamskoteletten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B2BC123-F2D5-2789-D509-9A4BABF7E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0452" y="2442502"/>
            <a:ext cx="3240298" cy="4050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255F0319-9B0A-9B9C-BE1D-9402C83E5308}"/>
              </a:ext>
            </a:extLst>
          </p:cNvPr>
          <p:cNvSpPr txBox="1">
            <a:spLocks/>
          </p:cNvSpPr>
          <p:nvPr/>
        </p:nvSpPr>
        <p:spPr>
          <a:xfrm>
            <a:off x="4285816" y="3706812"/>
            <a:ext cx="3869356" cy="3038476"/>
          </a:xfrm>
          <a:prstGeom prst="rect">
            <a:avLst/>
          </a:prstGeom>
        </p:spPr>
        <p:txBody>
          <a:bodyPr vert="horz" wrap="square" lIns="91440" tIns="45720" rIns="91440" bIns="45720" numCol="1" rtlCol="0">
            <a:noAutofit/>
          </a:bodyPr>
          <a:lstStyle>
            <a:defPPr>
              <a:defRPr lang="nl-NL"/>
            </a:defPPr>
            <a:lvl1pPr marL="514350" indent="-5143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lphaUcPeriod"/>
              <a:defRPr sz="2000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52000" indent="-252000">
              <a:buFont typeface="+mj-lt"/>
              <a:buAutoNum type="arabicPeriod"/>
            </a:pPr>
            <a:r>
              <a:rPr lang="nl-NL" dirty="0"/>
              <a:t>Reepjes rundvlees met</a:t>
            </a:r>
            <a:br>
              <a:rPr lang="nl-NL" dirty="0"/>
            </a:br>
            <a:r>
              <a:rPr lang="nl-NL" dirty="0"/>
              <a:t>champignons</a:t>
            </a:r>
          </a:p>
          <a:p>
            <a:pPr marL="252000" indent="-252000">
              <a:buFont typeface="+mj-lt"/>
              <a:buAutoNum type="arabicPeriod" startAt="5"/>
            </a:pPr>
            <a:r>
              <a:rPr lang="nl-NL" dirty="0"/>
              <a:t>Gegrilde lamskoteletten</a:t>
            </a:r>
            <a:br>
              <a:rPr lang="nl-NL" dirty="0"/>
            </a:br>
            <a:endParaRPr lang="nl-NL" dirty="0"/>
          </a:p>
          <a:p>
            <a:pPr marL="252000" indent="-252000">
              <a:buFont typeface="+mj-lt"/>
              <a:buAutoNum type="arabicPeriod" startAt="4"/>
            </a:pPr>
            <a:r>
              <a:rPr lang="nl-NL" dirty="0"/>
              <a:t>Gepaneerde varkenskotelet</a:t>
            </a:r>
            <a:br>
              <a:rPr lang="nl-NL" dirty="0"/>
            </a:br>
            <a:r>
              <a:rPr lang="nl-NL" dirty="0"/>
              <a:t>in dadel- en erwtensaus</a:t>
            </a:r>
          </a:p>
          <a:p>
            <a:pPr marL="252000" indent="-252000">
              <a:buFont typeface="+mj-lt"/>
              <a:buAutoNum type="arabicPeriod" startAt="3"/>
            </a:pPr>
            <a:r>
              <a:rPr lang="nl-NL" dirty="0"/>
              <a:t>Gevulde pasta met salie, boter</a:t>
            </a:r>
            <a:br>
              <a:rPr lang="nl-NL" dirty="0"/>
            </a:br>
            <a:r>
              <a:rPr lang="nl-NL" dirty="0"/>
              <a:t>en truffel</a:t>
            </a:r>
          </a:p>
          <a:p>
            <a:pPr marL="252000" indent="-252000">
              <a:buFont typeface="+mj-lt"/>
              <a:buAutoNum type="arabicPeriod" startAt="2"/>
            </a:pPr>
            <a:r>
              <a:rPr lang="nl-NL" dirty="0"/>
              <a:t>Rijst met gerookte </a:t>
            </a:r>
            <a:r>
              <a:rPr lang="nl-NL" dirty="0" err="1"/>
              <a:t>tumakaas</a:t>
            </a:r>
            <a:r>
              <a:rPr lang="nl-NL" dirty="0"/>
              <a:t>,</a:t>
            </a:r>
            <a:br>
              <a:rPr lang="nl-NL" dirty="0"/>
            </a:br>
            <a:r>
              <a:rPr lang="nl-NL" dirty="0"/>
              <a:t>krabvlees en truffel</a:t>
            </a:r>
          </a:p>
        </p:txBody>
      </p:sp>
      <p:pic>
        <p:nvPicPr>
          <p:cNvPr id="8" name="Afbeelding 7" descr="Afbeelding met tekst, schermopname, brief&#10;&#10;Door AI gegenereerde inhoud is mogelijk onjuist.">
            <a:extLst>
              <a:ext uri="{FF2B5EF4-FFF2-40B4-BE49-F238E27FC236}">
                <a16:creationId xmlns:a16="http://schemas.microsoft.com/office/drawing/2014/main" id="{5C3D4B1E-7886-B335-EE6A-A6FE400EC2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43" b="8448"/>
          <a:stretch/>
        </p:blipFill>
        <p:spPr>
          <a:xfrm>
            <a:off x="8832058" y="2442501"/>
            <a:ext cx="3166380" cy="4050373"/>
          </a:xfrm>
          <a:prstGeom prst="rect">
            <a:avLst/>
          </a:prstGeom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FC54B2F4-358C-30D9-A6CB-FD01741F4A77}"/>
              </a:ext>
            </a:extLst>
          </p:cNvPr>
          <p:cNvSpPr/>
          <p:nvPr/>
        </p:nvSpPr>
        <p:spPr>
          <a:xfrm>
            <a:off x="9771321" y="4859079"/>
            <a:ext cx="1190846" cy="265814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0455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EC1E5-7445-BA17-B387-B459F7A93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E61467A6-FF6D-3640-6CC1-6EDE2853A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598" y="2528361"/>
            <a:ext cx="3171611" cy="3964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70D1766-9D55-77D0-CD73-EC3B9723B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5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C2389FB-6143-40A9-DB35-860489B920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Een aantal dames hebben zich aangesloten bij de Ski-Safari.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Hoe heten de twee snowboarders die meededen?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A. Wieke en Karlijn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B. Wieteke en Marijke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C. Wieteke en Marlijn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D. Wieke en Marlijn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Extra bonus voor hun woonplaatsen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nl-NL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Wieke Eindhoven, Marlijn Utrecht-Lunetten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A5D2BA5-80F4-9A0E-84E4-058AB0924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610599" y="2528361"/>
            <a:ext cx="3171611" cy="3964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D179BFB0-819A-DFA5-31C0-F2F33735F790}"/>
              </a:ext>
            </a:extLst>
          </p:cNvPr>
          <p:cNvSpPr txBox="1"/>
          <p:nvPr/>
        </p:nvSpPr>
        <p:spPr>
          <a:xfrm>
            <a:off x="10150629" y="4943327"/>
            <a:ext cx="14173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</a:rPr>
              <a:t>Marlijn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B6F8FA1-599B-9E90-6BB6-4F082D1C16E0}"/>
              </a:ext>
            </a:extLst>
          </p:cNvPr>
          <p:cNvSpPr txBox="1"/>
          <p:nvPr/>
        </p:nvSpPr>
        <p:spPr>
          <a:xfrm>
            <a:off x="8780198" y="4095803"/>
            <a:ext cx="12570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</a:rPr>
              <a:t>Wieke</a:t>
            </a:r>
          </a:p>
        </p:txBody>
      </p:sp>
    </p:spTree>
    <p:extLst>
      <p:ext uri="{BB962C8B-B14F-4D97-AF65-F5344CB8AC3E}">
        <p14:creationId xmlns:p14="http://schemas.microsoft.com/office/powerpoint/2010/main" val="1267877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8ACD4-D32E-7E29-394F-60BD585F6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D1F860-5072-A310-910B-7A3309EB0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 6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01402CA-372D-896E-D88C-0321926FDB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Mooie traditie: de jaarlijkse groepsfoto tijdens de Ski-Safari.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Dit is een gezellige foto onderaan de berg in </a:t>
            </a:r>
            <a:r>
              <a:rPr lang="nl-NL" dirty="0" err="1"/>
              <a:t>Sestriere</a:t>
            </a:r>
            <a:r>
              <a:rPr lang="nl-NL" dirty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Maar... wie missen we dit jaar op de groepsfoto?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A. Remco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B. Harold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C. Louis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/>
              <a:t>D. Rob en Nicholas</a:t>
            </a:r>
          </a:p>
        </p:txBody>
      </p:sp>
      <p:pic>
        <p:nvPicPr>
          <p:cNvPr id="4098" name="drie dames">
            <a:extLst>
              <a:ext uri="{FF2B5EF4-FFF2-40B4-BE49-F238E27FC236}">
                <a16:creationId xmlns:a16="http://schemas.microsoft.com/office/drawing/2014/main" id="{8EA3EE60-59FD-3A51-F842-3A8282780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8890" y="2781300"/>
            <a:ext cx="2969260" cy="371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Afbeelding 45" descr="Afbeelding met sneeuw, persoon, buitenshuis, groep&#10;&#10;Door AI gegenereerde inhoud is mogelijk onjuist.">
            <a:extLst>
              <a:ext uri="{FF2B5EF4-FFF2-40B4-BE49-F238E27FC236}">
                <a16:creationId xmlns:a16="http://schemas.microsoft.com/office/drawing/2014/main" id="{FDE72552-08F6-9A9E-7253-60EE00F5F7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25"/>
            <a:ext cx="12192000" cy="685335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738B19EA-D400-284D-2864-09A06E6ABC07}"/>
              </a:ext>
            </a:extLst>
          </p:cNvPr>
          <p:cNvSpPr txBox="1"/>
          <p:nvPr/>
        </p:nvSpPr>
        <p:spPr>
          <a:xfrm rot="5400000">
            <a:off x="1865204" y="1487480"/>
            <a:ext cx="755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Edwin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183BAD31-DB9A-03CC-03C7-8A0285A24C24}"/>
              </a:ext>
            </a:extLst>
          </p:cNvPr>
          <p:cNvSpPr txBox="1"/>
          <p:nvPr/>
        </p:nvSpPr>
        <p:spPr>
          <a:xfrm rot="5400000">
            <a:off x="1494021" y="1998473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Thea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00DD8FE-3FAF-7E9A-0E18-1033A24AE591}"/>
              </a:ext>
            </a:extLst>
          </p:cNvPr>
          <p:cNvSpPr txBox="1"/>
          <p:nvPr/>
        </p:nvSpPr>
        <p:spPr>
          <a:xfrm>
            <a:off x="1270604" y="5345870"/>
            <a:ext cx="586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Inge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C402757E-52AD-5331-F161-134CAEBD7D22}"/>
              </a:ext>
            </a:extLst>
          </p:cNvPr>
          <p:cNvSpPr txBox="1"/>
          <p:nvPr/>
        </p:nvSpPr>
        <p:spPr>
          <a:xfrm>
            <a:off x="2076927" y="5604487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Carla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7296F728-D789-A566-497E-AA2B2E00968D}"/>
              </a:ext>
            </a:extLst>
          </p:cNvPr>
          <p:cNvSpPr txBox="1"/>
          <p:nvPr/>
        </p:nvSpPr>
        <p:spPr>
          <a:xfrm>
            <a:off x="3426373" y="5419821"/>
            <a:ext cx="510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Bas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9EFBF4F2-D0CC-CA68-4DEA-E0D615294500}"/>
              </a:ext>
            </a:extLst>
          </p:cNvPr>
          <p:cNvSpPr txBox="1"/>
          <p:nvPr/>
        </p:nvSpPr>
        <p:spPr>
          <a:xfrm>
            <a:off x="4263892" y="5419821"/>
            <a:ext cx="604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Anja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2BC3C7C-D3C6-B87D-FFAB-24643CFD820D}"/>
              </a:ext>
            </a:extLst>
          </p:cNvPr>
          <p:cNvSpPr txBox="1"/>
          <p:nvPr/>
        </p:nvSpPr>
        <p:spPr>
          <a:xfrm rot="5400000">
            <a:off x="2568990" y="1811964"/>
            <a:ext cx="898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Moniek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C35BCC27-ADE2-9013-1D9C-B7A43280B12E}"/>
              </a:ext>
            </a:extLst>
          </p:cNvPr>
          <p:cNvSpPr txBox="1"/>
          <p:nvPr/>
        </p:nvSpPr>
        <p:spPr>
          <a:xfrm rot="5400000">
            <a:off x="3166466" y="1743738"/>
            <a:ext cx="884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Greetje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14A03286-D660-32BB-3114-75A1DEA0D892}"/>
              </a:ext>
            </a:extLst>
          </p:cNvPr>
          <p:cNvSpPr txBox="1"/>
          <p:nvPr/>
        </p:nvSpPr>
        <p:spPr>
          <a:xfrm rot="5400000">
            <a:off x="3436552" y="1362962"/>
            <a:ext cx="1182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Remco Jan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935A79A7-8C8F-874D-4B95-EB13096E17B7}"/>
              </a:ext>
            </a:extLst>
          </p:cNvPr>
          <p:cNvSpPr txBox="1"/>
          <p:nvPr/>
        </p:nvSpPr>
        <p:spPr>
          <a:xfrm rot="5400000">
            <a:off x="3892279" y="1649711"/>
            <a:ext cx="982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Adelmar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8F131C01-03A9-203C-A73F-4EB17D63C2AE}"/>
              </a:ext>
            </a:extLst>
          </p:cNvPr>
          <p:cNvSpPr txBox="1"/>
          <p:nvPr/>
        </p:nvSpPr>
        <p:spPr>
          <a:xfrm rot="5400000">
            <a:off x="4423166" y="1545065"/>
            <a:ext cx="702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Emile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A12A4038-685A-3518-F852-2827253F9942}"/>
              </a:ext>
            </a:extLst>
          </p:cNvPr>
          <p:cNvSpPr txBox="1"/>
          <p:nvPr/>
        </p:nvSpPr>
        <p:spPr>
          <a:xfrm rot="5400000">
            <a:off x="4682661" y="1764299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Johan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F304A1F6-7F06-78AC-15F9-9F8C8F3634D0}"/>
              </a:ext>
            </a:extLst>
          </p:cNvPr>
          <p:cNvSpPr txBox="1"/>
          <p:nvPr/>
        </p:nvSpPr>
        <p:spPr>
          <a:xfrm rot="5400000">
            <a:off x="5339428" y="1561095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William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C7F38232-7AF6-1EF5-0E97-2CAE8D8B572A}"/>
              </a:ext>
            </a:extLst>
          </p:cNvPr>
          <p:cNvSpPr txBox="1"/>
          <p:nvPr/>
        </p:nvSpPr>
        <p:spPr>
          <a:xfrm rot="5400000">
            <a:off x="5546953" y="1763036"/>
            <a:ext cx="1111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Germaine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C3DFFBD8-4C7E-FB35-FF6C-E8DC7E443032}"/>
              </a:ext>
            </a:extLst>
          </p:cNvPr>
          <p:cNvSpPr txBox="1"/>
          <p:nvPr/>
        </p:nvSpPr>
        <p:spPr>
          <a:xfrm rot="5400000">
            <a:off x="6517841" y="1618432"/>
            <a:ext cx="548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Rob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CA24C934-26C4-AC06-F08A-B17B5C6BF7F5}"/>
              </a:ext>
            </a:extLst>
          </p:cNvPr>
          <p:cNvSpPr txBox="1"/>
          <p:nvPr/>
        </p:nvSpPr>
        <p:spPr>
          <a:xfrm rot="5400000">
            <a:off x="6946862" y="1451472"/>
            <a:ext cx="812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Harold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FCD0A896-2485-1F0E-134C-04FE5714AC49}"/>
              </a:ext>
            </a:extLst>
          </p:cNvPr>
          <p:cNvSpPr txBox="1"/>
          <p:nvPr/>
        </p:nvSpPr>
        <p:spPr>
          <a:xfrm rot="5400000">
            <a:off x="7737393" y="1421300"/>
            <a:ext cx="6213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Kees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72BCBAF0-5099-EC58-1580-C1F2E1832A53}"/>
              </a:ext>
            </a:extLst>
          </p:cNvPr>
          <p:cNvSpPr txBox="1"/>
          <p:nvPr/>
        </p:nvSpPr>
        <p:spPr>
          <a:xfrm rot="5400000">
            <a:off x="8287597" y="1353317"/>
            <a:ext cx="8576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Nicolas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315D0D15-D1C0-FBC1-4896-B0704E5853B6}"/>
              </a:ext>
            </a:extLst>
          </p:cNvPr>
          <p:cNvSpPr txBox="1"/>
          <p:nvPr/>
        </p:nvSpPr>
        <p:spPr>
          <a:xfrm rot="5400000">
            <a:off x="9186201" y="1707894"/>
            <a:ext cx="659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Koen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21722627-6DAA-2478-6EC2-8054856143B4}"/>
              </a:ext>
            </a:extLst>
          </p:cNvPr>
          <p:cNvSpPr txBox="1"/>
          <p:nvPr/>
        </p:nvSpPr>
        <p:spPr>
          <a:xfrm rot="5400000">
            <a:off x="5078711" y="2187349"/>
            <a:ext cx="675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Petra</a:t>
            </a: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568A0298-B6BA-30E0-4F51-E65F31502AF8}"/>
              </a:ext>
            </a:extLst>
          </p:cNvPr>
          <p:cNvSpPr txBox="1"/>
          <p:nvPr/>
        </p:nvSpPr>
        <p:spPr>
          <a:xfrm>
            <a:off x="5580332" y="5560439"/>
            <a:ext cx="856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Barend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DD502F9B-0E9C-5473-36EF-0C93A57110B2}"/>
              </a:ext>
            </a:extLst>
          </p:cNvPr>
          <p:cNvSpPr txBox="1"/>
          <p:nvPr/>
        </p:nvSpPr>
        <p:spPr>
          <a:xfrm rot="5400000">
            <a:off x="5996302" y="2184698"/>
            <a:ext cx="823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Remco</a:t>
            </a: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A8534D45-62D2-9BC3-B06B-AAC45723C7A9}"/>
              </a:ext>
            </a:extLst>
          </p:cNvPr>
          <p:cNvSpPr txBox="1"/>
          <p:nvPr/>
        </p:nvSpPr>
        <p:spPr>
          <a:xfrm rot="5400000">
            <a:off x="8518521" y="1765214"/>
            <a:ext cx="1220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Annemarie</a:t>
            </a:r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CA481A47-31E7-8A14-9B77-125CCFF2625A}"/>
              </a:ext>
            </a:extLst>
          </p:cNvPr>
          <p:cNvSpPr txBox="1"/>
          <p:nvPr/>
        </p:nvSpPr>
        <p:spPr>
          <a:xfrm>
            <a:off x="8218741" y="5635947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Michel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3F2F0004-364E-4ECB-03A2-A7857FC3008B}"/>
              </a:ext>
            </a:extLst>
          </p:cNvPr>
          <p:cNvSpPr txBox="1"/>
          <p:nvPr/>
        </p:nvSpPr>
        <p:spPr>
          <a:xfrm>
            <a:off x="10415635" y="4866203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Dyllian</a:t>
            </a:r>
          </a:p>
        </p:txBody>
      </p:sp>
      <p:sp>
        <p:nvSpPr>
          <p:cNvPr id="43" name="Tekstvak 42">
            <a:extLst>
              <a:ext uri="{FF2B5EF4-FFF2-40B4-BE49-F238E27FC236}">
                <a16:creationId xmlns:a16="http://schemas.microsoft.com/office/drawing/2014/main" id="{8437F133-1F00-5B8C-BED9-137FDD4AF8A3}"/>
              </a:ext>
            </a:extLst>
          </p:cNvPr>
          <p:cNvSpPr txBox="1"/>
          <p:nvPr/>
        </p:nvSpPr>
        <p:spPr>
          <a:xfrm rot="5400000">
            <a:off x="7217871" y="1853637"/>
            <a:ext cx="893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Desiree</a:t>
            </a:r>
          </a:p>
        </p:txBody>
      </p:sp>
      <p:sp>
        <p:nvSpPr>
          <p:cNvPr id="44" name="Tekstvak 43">
            <a:extLst>
              <a:ext uri="{FF2B5EF4-FFF2-40B4-BE49-F238E27FC236}">
                <a16:creationId xmlns:a16="http://schemas.microsoft.com/office/drawing/2014/main" id="{ABFA533C-53AE-0693-75D0-F7407FE35311}"/>
              </a:ext>
            </a:extLst>
          </p:cNvPr>
          <p:cNvSpPr txBox="1"/>
          <p:nvPr/>
        </p:nvSpPr>
        <p:spPr>
          <a:xfrm>
            <a:off x="3647891" y="6014180"/>
            <a:ext cx="49239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4800" dirty="0"/>
              <a:t>C: Louis ontbreekt!</a:t>
            </a:r>
          </a:p>
        </p:txBody>
      </p:sp>
    </p:spTree>
    <p:extLst>
      <p:ext uri="{BB962C8B-B14F-4D97-AF65-F5344CB8AC3E}">
        <p14:creationId xmlns:p14="http://schemas.microsoft.com/office/powerpoint/2010/main" val="1628499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500"/>
                            </p:stCondLst>
                            <p:childTnLst>
                              <p:par>
                                <p:cTn id="48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000"/>
                            </p:stCondLst>
                            <p:childTnLst>
                              <p:par>
                                <p:cTn id="6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000"/>
                            </p:stCondLst>
                            <p:childTnLst>
                              <p:par>
                                <p:cTn id="68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0"/>
                            </p:stCondLst>
                            <p:childTnLst>
                              <p:par>
                                <p:cTn id="73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2000"/>
                            </p:stCondLst>
                            <p:childTnLst>
                              <p:par>
                                <p:cTn id="8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3000"/>
                            </p:stCondLst>
                            <p:childTnLst>
                              <p:par>
                                <p:cTn id="88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3500"/>
                            </p:stCondLst>
                            <p:childTnLst>
                              <p:par>
                                <p:cTn id="93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4000"/>
                            </p:stCondLst>
                            <p:childTnLst>
                              <p:par>
                                <p:cTn id="9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3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5500"/>
                            </p:stCondLst>
                            <p:childTnLst>
                              <p:par>
                                <p:cTn id="10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6500"/>
                            </p:stCondLst>
                            <p:childTnLst>
                              <p:par>
                                <p:cTn id="118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7000"/>
                            </p:stCondLst>
                            <p:childTnLst>
                              <p:par>
                                <p:cTn id="12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8000"/>
                            </p:stCondLst>
                            <p:childTnLst>
                              <p:par>
                                <p:cTn id="12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8500"/>
                            </p:stCondLst>
                            <p:childTnLst>
                              <p:par>
                                <p:cTn id="13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3" grpId="0"/>
      <p:bldP spid="14" grpId="0"/>
      <p:bldP spid="15" grpId="0"/>
      <p:bldP spid="20" grpId="0"/>
      <p:bldP spid="21" grpId="0"/>
      <p:bldP spid="22" grpId="0"/>
      <p:bldP spid="23" grpId="0"/>
      <p:bldP spid="24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8" grpId="0"/>
      <p:bldP spid="39" grpId="0"/>
      <p:bldP spid="40" grpId="0"/>
      <p:bldP spid="43" grpId="0"/>
      <p:bldP spid="44" grpId="0"/>
    </p:bld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1455</Words>
  <Application>Microsoft Office PowerPoint</Application>
  <PresentationFormat>Breedbeeld</PresentationFormat>
  <Paragraphs>285</Paragraphs>
  <Slides>21</Slides>
  <Notes>20</Notes>
  <HiddenSlides>0</HiddenSlides>
  <MMClips>3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Merriweather</vt:lpstr>
      <vt:lpstr>Kantoorthema</vt:lpstr>
      <vt:lpstr>WinterBlendQuiz</vt:lpstr>
      <vt:lpstr>Wat een quizzzzz...</vt:lpstr>
      <vt:lpstr>De regels...</vt:lpstr>
      <vt:lpstr>Vraag 1</vt:lpstr>
      <vt:lpstr>Vraag 2</vt:lpstr>
      <vt:lpstr>Vraag 3 </vt:lpstr>
      <vt:lpstr>Vraag 4 </vt:lpstr>
      <vt:lpstr>Vraag 5 </vt:lpstr>
      <vt:lpstr>Vraag 6 </vt:lpstr>
      <vt:lpstr>Vraag 7 </vt:lpstr>
      <vt:lpstr>Vraag 8 </vt:lpstr>
      <vt:lpstr>Vraag 9 </vt:lpstr>
      <vt:lpstr>Vraag 10 </vt:lpstr>
      <vt:lpstr>Vraag 11 </vt:lpstr>
      <vt:lpstr>Vraag 12 </vt:lpstr>
      <vt:lpstr>Vraag 13 </vt:lpstr>
      <vt:lpstr>Vraag 14 </vt:lpstr>
      <vt:lpstr>Vraag 15 </vt:lpstr>
      <vt:lpstr>Vraag 16 </vt:lpstr>
      <vt:lpstr>Uitslag...</vt:lpstr>
      <vt:lpstr>Einduitslag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Bas van Engelen</dc:creator>
  <cp:lastModifiedBy>Bas van Engelen</cp:lastModifiedBy>
  <cp:revision>23</cp:revision>
  <dcterms:created xsi:type="dcterms:W3CDTF">2023-06-04T13:53:32Z</dcterms:created>
  <dcterms:modified xsi:type="dcterms:W3CDTF">2025-06-02T07:01:57Z</dcterms:modified>
</cp:coreProperties>
</file>